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98" r:id="rId2"/>
    <p:sldId id="489" r:id="rId3"/>
    <p:sldId id="487" r:id="rId4"/>
    <p:sldId id="482" r:id="rId5"/>
    <p:sldId id="483" r:id="rId6"/>
    <p:sldId id="481" r:id="rId7"/>
    <p:sldId id="485" r:id="rId8"/>
  </p:sldIdLst>
  <p:sldSz cx="9144000" cy="6858000" type="screen4x3"/>
  <p:notesSz cx="6802438" cy="9936163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S PGothic" panose="020B0600070205080204" pitchFamily="34" charset="-128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eka Weerasinghe" initials="MW" lastIdx="1" clrIdx="0">
    <p:extLst>
      <p:ext uri="{19B8F6BF-5375-455C-9EA6-DF929625EA0E}">
        <p15:presenceInfo xmlns:p15="http://schemas.microsoft.com/office/powerpoint/2012/main" userId="S-1-5-21-839522115-2147074499-499215656-137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52212"/>
    <a:srgbClr val="000000"/>
    <a:srgbClr val="FF0000"/>
    <a:srgbClr val="3B3737"/>
    <a:srgbClr val="DDDDDD"/>
    <a:srgbClr val="A6A6A6"/>
    <a:srgbClr val="3B3838"/>
    <a:srgbClr val="FF6C0B"/>
    <a:srgbClr val="FF9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1278" autoAdjust="0"/>
  </p:normalViewPr>
  <p:slideViewPr>
    <p:cSldViewPr snapToGrid="0" snapToObjects="1" showGuides="1">
      <p:cViewPr varScale="1">
        <p:scale>
          <a:sx n="80" d="100"/>
          <a:sy n="80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36" Type="http://schemas.openxmlformats.org/officeDocument/2006/relationships/customXml" Target="../customXml/item5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0FF51-95A0-4C39-8166-E108FD24F593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CA1B482F-AAEB-46AA-A21B-CD458535D1BF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j-lt"/>
            </a:rPr>
            <a:t>Set up, design and research</a:t>
          </a:r>
          <a:r>
            <a:rPr lang="en-AU" sz="1400" b="1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</a:p>
      </dgm:t>
    </dgm:pt>
    <dgm:pt modelId="{521D7305-6AC9-4B50-9E81-13F2B6C3EAC6}" type="parTrans" cxnId="{56CD532F-8272-45DC-8F4F-F7A9BE38CA0E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E6A504BB-DC38-4B0A-8484-44B393622227}" type="sibTrans" cxnId="{56CD532F-8272-45DC-8F4F-F7A9BE38CA0E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7441F517-FF4E-41B0-8B26-05A85C69E48D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j-lt"/>
            </a:rPr>
            <a:t>R&amp;D Build proof of concept</a:t>
          </a:r>
        </a:p>
      </dgm:t>
    </dgm:pt>
    <dgm:pt modelId="{2ABBD251-CA75-4005-A888-D04E2AF17C6C}" type="parTrans" cxnId="{5A2ECECF-AD0A-4AA9-8D9C-E4A186F335C1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0E13467A-DF3E-4A36-B5C1-29610C79F531}" type="sibTrans" cxnId="{5A2ECECF-AD0A-4AA9-8D9C-E4A186F335C1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FE5E0CF2-DB3C-492C-B275-F5F53C15A8BA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j-lt"/>
            </a:rPr>
            <a:t>Full Trial</a:t>
          </a:r>
          <a:endParaRPr lang="en-US" sz="1400" b="1" dirty="0">
            <a:solidFill>
              <a:schemeClr val="bg1"/>
            </a:solidFill>
            <a:latin typeface="+mj-lt"/>
          </a:endParaRPr>
        </a:p>
      </dgm:t>
    </dgm:pt>
    <dgm:pt modelId="{873A821C-331D-4631-817B-FD0122C0F298}" type="parTrans" cxnId="{36840E33-B0AC-41BF-9489-B82DE2B6695F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E1045A75-3916-41F6-AD42-69C5524A5254}" type="sibTrans" cxnId="{36840E33-B0AC-41BF-9489-B82DE2B6695F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8B099485-2A27-4E81-8CE5-0D4409294F7C}">
      <dgm:prSet phldrT="[Text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+mj-lt"/>
            </a:rPr>
            <a:t>Evaluation and Strategy</a:t>
          </a:r>
        </a:p>
      </dgm:t>
    </dgm:pt>
    <dgm:pt modelId="{44BDC1AC-1AF7-4D40-BF50-06985443EE79}" type="parTrans" cxnId="{87BB75A3-6E80-4381-B828-F36E90026CA3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F44541C4-A240-48A2-A391-31C4B2B0AC8C}" type="sibTrans" cxnId="{87BB75A3-6E80-4381-B828-F36E90026CA3}">
      <dgm:prSet/>
      <dgm:spPr/>
      <dgm:t>
        <a:bodyPr/>
        <a:lstStyle/>
        <a:p>
          <a:endParaRPr lang="en-US" sz="1200">
            <a:solidFill>
              <a:srgbClr val="FF0000"/>
            </a:solidFill>
            <a:latin typeface="+mj-lt"/>
          </a:endParaRPr>
        </a:p>
      </dgm:t>
    </dgm:pt>
    <dgm:pt modelId="{17C030A8-E50D-40DC-A1BD-88BC69AB81E0}" type="pres">
      <dgm:prSet presAssocID="{2CA0FF51-95A0-4C39-8166-E108FD24F593}" presName="Name0" presStyleCnt="0">
        <dgm:presLayoutVars>
          <dgm:dir/>
          <dgm:resizeHandles val="exact"/>
        </dgm:presLayoutVars>
      </dgm:prSet>
      <dgm:spPr/>
    </dgm:pt>
    <dgm:pt modelId="{22B07DB0-8C9C-44A1-ABA8-8C04AACB3DC5}" type="pres">
      <dgm:prSet presAssocID="{CA1B482F-AAEB-46AA-A21B-CD458535D1BF}" presName="parTxOnly" presStyleLbl="node1" presStyleIdx="0" presStyleCnt="4" custScaleX="205371" custLinFactNeighborX="43573" custLinFactNeighborY="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5CF31-D270-4A23-AE27-8389D14FC0AE}" type="pres">
      <dgm:prSet presAssocID="{E6A504BB-DC38-4B0A-8484-44B393622227}" presName="parSpace" presStyleCnt="0"/>
      <dgm:spPr/>
    </dgm:pt>
    <dgm:pt modelId="{153EE378-35EF-4FF7-B526-D408737BBC00}" type="pres">
      <dgm:prSet presAssocID="{7441F517-FF4E-41B0-8B26-05A85C69E48D}" presName="parTxOnly" presStyleLbl="node1" presStyleIdx="1" presStyleCnt="4" custScaleX="133867" custLinFactNeighborX="3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19289-9F7E-47DE-8234-B4601429D625}" type="pres">
      <dgm:prSet presAssocID="{0E13467A-DF3E-4A36-B5C1-29610C79F531}" presName="parSpace" presStyleCnt="0"/>
      <dgm:spPr/>
    </dgm:pt>
    <dgm:pt modelId="{8C17DFE1-94C5-40D5-8E41-C2B43FCECC7E}" type="pres">
      <dgm:prSet presAssocID="{FE5E0CF2-DB3C-492C-B275-F5F53C15A8BA}" presName="parTxOnly" presStyleLbl="node1" presStyleIdx="2" presStyleCnt="4" custScaleX="123228" custLinFactNeighborX="3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FE7CD-F63A-4B28-813D-B9B9B7666CC5}" type="pres">
      <dgm:prSet presAssocID="{E1045A75-3916-41F6-AD42-69C5524A5254}" presName="parSpace" presStyleCnt="0"/>
      <dgm:spPr/>
    </dgm:pt>
    <dgm:pt modelId="{AD6058F4-93CD-4818-B43D-B65AE96603E3}" type="pres">
      <dgm:prSet presAssocID="{8B099485-2A27-4E81-8CE5-0D4409294F7C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3B13F-6115-49DD-915E-E7AC638D63B7}" type="presOf" srcId="{8B099485-2A27-4E81-8CE5-0D4409294F7C}" destId="{AD6058F4-93CD-4818-B43D-B65AE96603E3}" srcOrd="0" destOrd="0" presId="urn:microsoft.com/office/officeart/2005/8/layout/hChevron3"/>
    <dgm:cxn modelId="{56CD532F-8272-45DC-8F4F-F7A9BE38CA0E}" srcId="{2CA0FF51-95A0-4C39-8166-E108FD24F593}" destId="{CA1B482F-AAEB-46AA-A21B-CD458535D1BF}" srcOrd="0" destOrd="0" parTransId="{521D7305-6AC9-4B50-9E81-13F2B6C3EAC6}" sibTransId="{E6A504BB-DC38-4B0A-8484-44B393622227}"/>
    <dgm:cxn modelId="{67AB68C1-B4EE-4B78-A4ED-9DA5A5C55F5C}" type="presOf" srcId="{CA1B482F-AAEB-46AA-A21B-CD458535D1BF}" destId="{22B07DB0-8C9C-44A1-ABA8-8C04AACB3DC5}" srcOrd="0" destOrd="0" presId="urn:microsoft.com/office/officeart/2005/8/layout/hChevron3"/>
    <dgm:cxn modelId="{92EBFF1A-2468-452E-A739-13038EC18516}" type="presOf" srcId="{7441F517-FF4E-41B0-8B26-05A85C69E48D}" destId="{153EE378-35EF-4FF7-B526-D408737BBC00}" srcOrd="0" destOrd="0" presId="urn:microsoft.com/office/officeart/2005/8/layout/hChevron3"/>
    <dgm:cxn modelId="{87BB75A3-6E80-4381-B828-F36E90026CA3}" srcId="{2CA0FF51-95A0-4C39-8166-E108FD24F593}" destId="{8B099485-2A27-4E81-8CE5-0D4409294F7C}" srcOrd="3" destOrd="0" parTransId="{44BDC1AC-1AF7-4D40-BF50-06985443EE79}" sibTransId="{F44541C4-A240-48A2-A391-31C4B2B0AC8C}"/>
    <dgm:cxn modelId="{5A2ECECF-AD0A-4AA9-8D9C-E4A186F335C1}" srcId="{2CA0FF51-95A0-4C39-8166-E108FD24F593}" destId="{7441F517-FF4E-41B0-8B26-05A85C69E48D}" srcOrd="1" destOrd="0" parTransId="{2ABBD251-CA75-4005-A888-D04E2AF17C6C}" sibTransId="{0E13467A-DF3E-4A36-B5C1-29610C79F531}"/>
    <dgm:cxn modelId="{36840E33-B0AC-41BF-9489-B82DE2B6695F}" srcId="{2CA0FF51-95A0-4C39-8166-E108FD24F593}" destId="{FE5E0CF2-DB3C-492C-B275-F5F53C15A8BA}" srcOrd="2" destOrd="0" parTransId="{873A821C-331D-4631-817B-FD0122C0F298}" sibTransId="{E1045A75-3916-41F6-AD42-69C5524A5254}"/>
    <dgm:cxn modelId="{F28BBAEF-33E1-4B9F-B954-F29B385E1A81}" type="presOf" srcId="{FE5E0CF2-DB3C-492C-B275-F5F53C15A8BA}" destId="{8C17DFE1-94C5-40D5-8E41-C2B43FCECC7E}" srcOrd="0" destOrd="0" presId="urn:microsoft.com/office/officeart/2005/8/layout/hChevron3"/>
    <dgm:cxn modelId="{019F5A93-DF58-4AE5-88A7-F54BDE441881}" type="presOf" srcId="{2CA0FF51-95A0-4C39-8166-E108FD24F593}" destId="{17C030A8-E50D-40DC-A1BD-88BC69AB81E0}" srcOrd="0" destOrd="0" presId="urn:microsoft.com/office/officeart/2005/8/layout/hChevron3"/>
    <dgm:cxn modelId="{506901F8-81AB-44F4-9927-10AEC1BA68B5}" type="presParOf" srcId="{17C030A8-E50D-40DC-A1BD-88BC69AB81E0}" destId="{22B07DB0-8C9C-44A1-ABA8-8C04AACB3DC5}" srcOrd="0" destOrd="0" presId="urn:microsoft.com/office/officeart/2005/8/layout/hChevron3"/>
    <dgm:cxn modelId="{45D0C82F-0E39-4558-BC3C-314C80F018A9}" type="presParOf" srcId="{17C030A8-E50D-40DC-A1BD-88BC69AB81E0}" destId="{3A25CF31-D270-4A23-AE27-8389D14FC0AE}" srcOrd="1" destOrd="0" presId="urn:microsoft.com/office/officeart/2005/8/layout/hChevron3"/>
    <dgm:cxn modelId="{143EEF45-19D1-452B-9EA5-AD78DC3A46E6}" type="presParOf" srcId="{17C030A8-E50D-40DC-A1BD-88BC69AB81E0}" destId="{153EE378-35EF-4FF7-B526-D408737BBC00}" srcOrd="2" destOrd="0" presId="urn:microsoft.com/office/officeart/2005/8/layout/hChevron3"/>
    <dgm:cxn modelId="{6086E4AE-30B8-44DF-9A85-D2808E3B25A6}" type="presParOf" srcId="{17C030A8-E50D-40DC-A1BD-88BC69AB81E0}" destId="{F1D19289-9F7E-47DE-8234-B4601429D625}" srcOrd="3" destOrd="0" presId="urn:microsoft.com/office/officeart/2005/8/layout/hChevron3"/>
    <dgm:cxn modelId="{15C0AA77-7442-47C2-9CEC-20DD6A74EE64}" type="presParOf" srcId="{17C030A8-E50D-40DC-A1BD-88BC69AB81E0}" destId="{8C17DFE1-94C5-40D5-8E41-C2B43FCECC7E}" srcOrd="4" destOrd="0" presId="urn:microsoft.com/office/officeart/2005/8/layout/hChevron3"/>
    <dgm:cxn modelId="{530239E6-D24B-4ACB-A093-E45469E63D5A}" type="presParOf" srcId="{17C030A8-E50D-40DC-A1BD-88BC69AB81E0}" destId="{F29FE7CD-F63A-4B28-813D-B9B9B7666CC5}" srcOrd="5" destOrd="0" presId="urn:microsoft.com/office/officeart/2005/8/layout/hChevron3"/>
    <dgm:cxn modelId="{A7351A1D-2660-462A-8666-FF7246386639}" type="presParOf" srcId="{17C030A8-E50D-40DC-A1BD-88BC69AB81E0}" destId="{AD6058F4-93CD-4818-B43D-B65AE96603E3}" srcOrd="6" destOrd="0" presId="urn:microsoft.com/office/officeart/2005/8/layout/hChevron3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7DB0-8C9C-44A1-ABA8-8C04AACB3DC5}">
      <dsp:nvSpPr>
        <dsp:cNvPr id="0" name=""/>
        <dsp:cNvSpPr/>
      </dsp:nvSpPr>
      <dsp:spPr>
        <a:xfrm>
          <a:off x="153274" y="0"/>
          <a:ext cx="3589311" cy="693321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Set up, design and research</a:t>
          </a:r>
          <a:r>
            <a:rPr lang="en-AU" sz="14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 </a:t>
          </a:r>
        </a:p>
      </dsp:txBody>
      <dsp:txXfrm>
        <a:off x="153274" y="0"/>
        <a:ext cx="3415981" cy="693321"/>
      </dsp:txXfrm>
    </dsp:sp>
    <dsp:sp modelId="{153EE378-35EF-4FF7-B526-D408737BBC00}">
      <dsp:nvSpPr>
        <dsp:cNvPr id="0" name=""/>
        <dsp:cNvSpPr/>
      </dsp:nvSpPr>
      <dsp:spPr>
        <a:xfrm>
          <a:off x="3251864" y="0"/>
          <a:ext cx="2339621" cy="69332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R&amp;D Build proof of concept</a:t>
          </a:r>
        </a:p>
      </dsp:txBody>
      <dsp:txXfrm>
        <a:off x="3598525" y="0"/>
        <a:ext cx="1646300" cy="693321"/>
      </dsp:txXfrm>
    </dsp:sp>
    <dsp:sp modelId="{8C17DFE1-94C5-40D5-8E41-C2B43FCECC7E}">
      <dsp:nvSpPr>
        <dsp:cNvPr id="0" name=""/>
        <dsp:cNvSpPr/>
      </dsp:nvSpPr>
      <dsp:spPr>
        <a:xfrm>
          <a:off x="5241941" y="0"/>
          <a:ext cx="2153681" cy="69332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Full Trial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>
        <a:off x="5588602" y="0"/>
        <a:ext cx="1460360" cy="693321"/>
      </dsp:txXfrm>
    </dsp:sp>
    <dsp:sp modelId="{AD6058F4-93CD-4818-B43D-B65AE96603E3}">
      <dsp:nvSpPr>
        <dsp:cNvPr id="0" name=""/>
        <dsp:cNvSpPr/>
      </dsp:nvSpPr>
      <dsp:spPr>
        <a:xfrm>
          <a:off x="7034949" y="0"/>
          <a:ext cx="1747720" cy="693321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Evaluation and Strategy</a:t>
          </a:r>
        </a:p>
      </dsp:txBody>
      <dsp:txXfrm>
        <a:off x="7381610" y="0"/>
        <a:ext cx="1054399" cy="69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386" y="1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B76CB-9D91-4931-9B19-81E9EC39C120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7210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386" y="9437210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04609D-BEAB-435E-8B23-B9ED016E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386" y="1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A063BE-DD0E-45A6-AB68-D8E2D910CEC4}" type="datetimeFigureOut">
              <a:rPr lang="en-US"/>
              <a:pPr>
                <a:defRPr/>
              </a:pPr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81372"/>
            <a:ext cx="5442586" cy="3912175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7210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386" y="9437210"/>
            <a:ext cx="2948464" cy="49895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dvi.org.au/wp-content/uploads/2016/09/ADVI-Economic-Position-Paper-30-09-2016-3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AU" dirty="0" smtClean="0"/>
              <a:t>An uptake in shared mobility will accelerate electrification, as higher utilization</a:t>
            </a:r>
            <a:r>
              <a:rPr lang="en-AU" baseline="0" dirty="0" smtClean="0"/>
              <a:t> </a:t>
            </a:r>
            <a:r>
              <a:rPr lang="en-AU" dirty="0" smtClean="0"/>
              <a:t>favours the economics of electric vehicles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Self-driving could merge shared mobility business models into a single proposition competitive with private car ownership and public transport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Self-driving – private and shared – vehicles are likely to increase mobility consumption in which case electric vehicles offer lower total cost of ownership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An uptake in shared mobility will affect public transit 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Electric vehicle production at scale would accelerate battery cost reductions, with multiple effects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Self-driving electric vehicles will have different usage and hence requiring different requirements for charging infrastructure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Increasing renewable power generation will make electric vehicles more attractive as a means to reduce the carbon intensity of the transport sector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Self-driving vehicles might accelerate the uptake of </a:t>
            </a:r>
            <a:r>
              <a:rPr lang="en-AU" dirty="0" err="1" smtClean="0"/>
              <a:t>IoT</a:t>
            </a:r>
            <a:r>
              <a:rPr lang="en-AU" dirty="0" smtClean="0"/>
              <a:t> applications</a:t>
            </a:r>
          </a:p>
          <a:p>
            <a:pPr marL="0" indent="0">
              <a:buFont typeface="+mj-lt"/>
              <a:buNone/>
            </a:pPr>
            <a:r>
              <a:rPr lang="en-AU" dirty="0" smtClean="0"/>
              <a:t>Source: Bloomberg, McKenzie &amp; Co. AN INTEGRATED PERSPECTIVE ON THE FUTURE OF MOBILITY (Oct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7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Road accidents </a:t>
            </a:r>
            <a:endParaRPr lang="en-AU" sz="1400" dirty="0" smtClean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annual economic loss in Australia is an estimated $27 billion per annum (Department of Infrastructure and Regional Development) </a:t>
            </a:r>
          </a:p>
          <a:p>
            <a:pPr lvl="1"/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187,000 road deaths since 1925</a:t>
            </a:r>
          </a:p>
          <a:p>
            <a:pPr lvl="1"/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1600 deaths PA</a:t>
            </a:r>
          </a:p>
          <a:p>
            <a:pPr lvl="1"/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Driver error accounts for 75% of roadway crashes in Australia (Salmon et al. 2005)</a:t>
            </a:r>
          </a:p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Traffic congestion </a:t>
            </a:r>
            <a:endParaRPr lang="en-AU" sz="1400" dirty="0" smtClean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future avoidable social costs of traffic congestion in Australian cities has been estimated by Infrastructure Australia at up to </a:t>
            </a:r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$53.3 billion per annum by 2031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total vehicle usage (in vehicle kilometres) increasing by 35%. (Infrastructure Australia Plan 2016)</a:t>
            </a:r>
            <a:endParaRPr lang="en-AU" sz="1200" dirty="0" smtClean="0"/>
          </a:p>
          <a:p>
            <a:endParaRPr lang="en-AU" dirty="0" smtClean="0"/>
          </a:p>
          <a:p>
            <a:r>
              <a:rPr lang="en-AU" dirty="0" smtClean="0"/>
              <a:t>Road crashes in AUS and NZ cost more than 2% GDP annually</a:t>
            </a:r>
          </a:p>
          <a:p>
            <a:r>
              <a:rPr lang="en-AU" dirty="0" smtClean="0"/>
              <a:t>The annual economic loss of road crashes in Australia is an estimated $27 billion per annum (Department of Infrastructure and Regional Development) </a:t>
            </a:r>
          </a:p>
          <a:p>
            <a:r>
              <a:rPr lang="en-AU" dirty="0" smtClean="0"/>
              <a:t>Since records have been kept in Australia (1925) over 187,000 road deaths have been recorded. </a:t>
            </a:r>
          </a:p>
          <a:p>
            <a:r>
              <a:rPr lang="en-AU" dirty="0" smtClean="0"/>
              <a:t>Driver error accounts for 75% of roadway crashes in Australia (Salmon et al. 2005)</a:t>
            </a:r>
          </a:p>
          <a:p>
            <a:r>
              <a:rPr lang="en-AU" dirty="0" smtClean="0">
                <a:hlinkClick r:id="rId3"/>
              </a:rPr>
              <a:t>http://advi.org.au/wp-content/uploads/2016/09/ADVI-Economic-Position-Paper-30-09-2016-3.pdf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First AV Shuttle trial in Victoria</a:t>
            </a:r>
          </a:p>
          <a:p>
            <a:r>
              <a:rPr lang="en-AU" dirty="0" smtClean="0"/>
              <a:t>First real-use</a:t>
            </a:r>
            <a:r>
              <a:rPr lang="en-AU" baseline="0" dirty="0" smtClean="0"/>
              <a:t> case trial – LTU campus &amp; first and last mile connectivity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1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6FDA9-F2CD-4870-8BFA-8C117C8A13F7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406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167716" y="6537325"/>
            <a:ext cx="19762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490788"/>
            <a:ext cx="58594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020763"/>
            <a:ext cx="17351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2"/>
          <p:cNvSpPr txBox="1">
            <a:spLocks noChangeAspect="1" noChangeArrowheads="1"/>
          </p:cNvSpPr>
          <p:nvPr userDrawn="1"/>
        </p:nvSpPr>
        <p:spPr bwMode="auto">
          <a:xfrm>
            <a:off x="7953375" y="0"/>
            <a:ext cx="1190625" cy="3032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61157" y="5120241"/>
            <a:ext cx="2213748" cy="369332"/>
          </a:xfrm>
        </p:spPr>
        <p:txBody>
          <a:bodyPr wrap="none" anchor="b">
            <a:spAutoFit/>
          </a:bodyPr>
          <a:lstStyle>
            <a:lvl1pPr algn="ctr">
              <a:lnSpc>
                <a:spcPct val="100000"/>
              </a:lnSpc>
              <a:defRPr sz="24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60794" y="5498641"/>
            <a:ext cx="3422411" cy="276999"/>
          </a:xfr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 Name –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01426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3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7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0" y="2772697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8846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2" y="2775227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3" y="2781106"/>
            <a:ext cx="4935537" cy="2770657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media</a:t>
            </a:r>
            <a:endParaRPr lang="en-AU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672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0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media</a:t>
            </a:r>
            <a:endParaRPr lang="en-AU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292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1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1" y="2772698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698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30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56946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0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2677466"/>
            <a:ext cx="2079154" cy="754063"/>
          </a:xfrm>
        </p:spPr>
        <p:txBody>
          <a:bodyPr/>
          <a:lstStyle>
            <a:lvl1pPr marL="215900" marR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marL="215900" marR="0" lvl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 smtClean="0"/>
              <a:t>Bulleted subheading</a:t>
            </a:r>
          </a:p>
          <a:p>
            <a:pPr lvl="0"/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0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0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1" y="4899606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0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0075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1" y="156946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0" y="1569462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8321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457699"/>
            <a:ext cx="3768725" cy="199548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0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457699"/>
            <a:ext cx="3768725" cy="199548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63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2" y="3847610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56715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2" y="3847610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481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4684713"/>
            <a:ext cx="1735137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69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493506" y="2783471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6" y="2997719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2018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167716" y="6537325"/>
            <a:ext cx="19762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rPr>
              <a:t>CRICOS PROVIDER 00115M</a:t>
            </a:r>
          </a:p>
        </p:txBody>
      </p:sp>
    </p:spTree>
    <p:extLst>
      <p:ext uri="{BB962C8B-B14F-4D97-AF65-F5344CB8AC3E}">
        <p14:creationId xmlns:p14="http://schemas.microsoft.com/office/powerpoint/2010/main" val="76999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3"/>
          <a:stretch>
            <a:fillRect/>
          </a:stretch>
        </p:blipFill>
        <p:spPr bwMode="auto">
          <a:xfrm>
            <a:off x="3748088" y="0"/>
            <a:ext cx="577215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5823" r="2689" b="3011"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8089" b="14503"/>
          <a:stretch>
            <a:fillRect/>
          </a:stretch>
        </p:blipFill>
        <p:spPr bwMode="auto">
          <a:xfrm>
            <a:off x="4572000" y="3414713"/>
            <a:ext cx="494823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0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19" y="518968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783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0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19" y="518968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02447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073445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3" y="857693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pic>
        <p:nvPicPr>
          <p:cNvPr id="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507" r="29752"/>
          <a:stretch>
            <a:fillRect/>
          </a:stretch>
        </p:blipFill>
        <p:spPr bwMode="auto">
          <a:xfrm>
            <a:off x="4572000" y="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8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3" y="7127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5073445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3" y="857693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4539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r="6767" b="21519"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69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69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1139" y="2232655"/>
            <a:ext cx="3198660" cy="1190514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1668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69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69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1139" y="2232655"/>
            <a:ext cx="3198660" cy="1190514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03601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r="18887"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85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8" y="2646512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4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89996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85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8" y="2646512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4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93908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813300"/>
            <a:ext cx="17351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2355098" y="2262971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r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Thank</a:t>
            </a:r>
            <a:endParaRPr lang="en-US" dirty="0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57776" y="2528466"/>
            <a:ext cx="1790699" cy="1303809"/>
          </a:xfrm>
          <a:solidFill>
            <a:schemeClr val="bg1"/>
          </a:solidFill>
        </p:spPr>
        <p:txBody>
          <a:bodyPr wrap="none" lIns="144000" tIns="0" rIns="144000" bIns="72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1016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5D87-2A8E-CB4D-8D7C-200CE8DE0E51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81E3-92DC-C04C-9CBB-8E9B2BB1A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r="18887"/>
          <a:stretch>
            <a:fillRect/>
          </a:stretch>
        </p:blipFill>
        <p:spPr bwMode="auto">
          <a:xfrm>
            <a:off x="4572000" y="-6350"/>
            <a:ext cx="4572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38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3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5708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 smtClean="0"/>
              <a:t>Click icon to add picture</a:t>
            </a:r>
            <a:endParaRPr lang="en-AU" altLang="en-US" noProof="0" dirty="0" smtClean="0"/>
          </a:p>
        </p:txBody>
      </p:sp>
      <p:sp>
        <p:nvSpPr>
          <p:cNvPr id="5" name="Rectangle 4"/>
          <p:cNvSpPr/>
          <p:nvPr userDrawn="1"/>
        </p:nvSpPr>
        <p:spPr>
          <a:xfrm>
            <a:off x="-4763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38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3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40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9763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 smtClean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698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400947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 smtClean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698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0195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Example of table style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0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7424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0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0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3429000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634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88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Bulleted list</a:t>
            </a:r>
          </a:p>
        </p:txBody>
      </p:sp>
      <p:pic>
        <p:nvPicPr>
          <p:cNvPr id="1028" name="Picture 11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6400800"/>
            <a:ext cx="1084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6359525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2"/>
          <p:cNvSpPr txBox="1">
            <a:spLocks noChangeAspect="1" noChangeArrowheads="1"/>
          </p:cNvSpPr>
          <p:nvPr userDrawn="1"/>
        </p:nvSpPr>
        <p:spPr bwMode="auto">
          <a:xfrm>
            <a:off x="7953902" y="0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60" r:id="rId4"/>
    <p:sldLayoutId id="2147483836" r:id="rId5"/>
    <p:sldLayoutId id="2147483862" r:id="rId6"/>
    <p:sldLayoutId id="2147483861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58" r:id="rId16"/>
    <p:sldLayoutId id="2147483857" r:id="rId17"/>
    <p:sldLayoutId id="2147483863" r:id="rId18"/>
    <p:sldLayoutId id="2147483848" r:id="rId19"/>
    <p:sldLayoutId id="2147483856" r:id="rId20"/>
    <p:sldLayoutId id="2147483855" r:id="rId21"/>
    <p:sldLayoutId id="2147483854" r:id="rId22"/>
    <p:sldLayoutId id="2147483849" r:id="rId23"/>
    <p:sldLayoutId id="2147483853" r:id="rId24"/>
    <p:sldLayoutId id="2147483850" r:id="rId25"/>
    <p:sldLayoutId id="2147483859" r:id="rId26"/>
    <p:sldLayoutId id="2147483851" r:id="rId27"/>
    <p:sldLayoutId id="2147483852" r:id="rId28"/>
    <p:sldLayoutId id="2147483864" r:id="rId2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80808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88" indent="-2413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75" indent="-176213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idx="1"/>
          </p:nvPr>
        </p:nvSpPr>
        <p:spPr>
          <a:xfrm>
            <a:off x="2535401" y="5498641"/>
            <a:ext cx="4073230" cy="553998"/>
          </a:xfrm>
        </p:spPr>
        <p:txBody>
          <a:bodyPr/>
          <a:lstStyle/>
          <a:p>
            <a:r>
              <a:rPr lang="en-AU" dirty="0" smtClean="0"/>
              <a:t>Professor Aniruddha (Ani) Desai</a:t>
            </a:r>
            <a:br>
              <a:rPr lang="en-AU" dirty="0" smtClean="0"/>
            </a:br>
            <a:r>
              <a:rPr lang="en-AU" dirty="0" smtClean="0"/>
              <a:t>Director, Centre for Technology Infusion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5812" y="5120241"/>
            <a:ext cx="4084451" cy="369332"/>
          </a:xfrm>
        </p:spPr>
        <p:txBody>
          <a:bodyPr/>
          <a:lstStyle/>
          <a:p>
            <a:r>
              <a:rPr lang="en-AU" dirty="0" smtClean="0"/>
              <a:t>La </a:t>
            </a:r>
            <a:r>
              <a:rPr lang="en-AU" dirty="0"/>
              <a:t>T</a:t>
            </a:r>
            <a:r>
              <a:rPr lang="en-AU" dirty="0" smtClean="0"/>
              <a:t>robe Autonobus Shuttle Trial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86" y="104530"/>
            <a:ext cx="7886700" cy="729472"/>
          </a:xfrm>
        </p:spPr>
        <p:txBody>
          <a:bodyPr/>
          <a:lstStyle/>
          <a:p>
            <a:r>
              <a:rPr lang="en-AU" sz="2000" dirty="0"/>
              <a:t>Pillars </a:t>
            </a:r>
            <a:r>
              <a:rPr lang="en-AU" sz="2000" dirty="0" smtClean="0"/>
              <a:t>of Future Transport – Electric, Connected, Automated &amp; Shared</a:t>
            </a:r>
            <a:endParaRPr lang="en-AU" sz="2000" dirty="0"/>
          </a:p>
        </p:txBody>
      </p:sp>
      <p:sp>
        <p:nvSpPr>
          <p:cNvPr id="19" name="Rectangle 18"/>
          <p:cNvSpPr/>
          <p:nvPr/>
        </p:nvSpPr>
        <p:spPr>
          <a:xfrm>
            <a:off x="453286" y="6291238"/>
            <a:ext cx="5481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Source: Bloomberg, McKenzie &amp; Co.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3286" y="4559202"/>
            <a:ext cx="41187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Shared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mobility to accelerate electrification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Self-driving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could merge shared mobility business models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making it more competitive</a:t>
            </a:r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Self-driving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likely to </a:t>
            </a:r>
            <a:r>
              <a:rPr lang="en-AU" sz="1400" dirty="0" err="1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inc.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consumption of mobility making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electrification more viable</a:t>
            </a:r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uptake in shared mobility will affect public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transit </a:t>
            </a:r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59292" y="4559202"/>
            <a:ext cx="4092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Electric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vehicle volume production to reduce battery cost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Self-driving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EVs will have different usage and charging infra. needs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Increasing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renewables will make EVs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attractive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a greener transport sector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Self-driving 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vehicles might accelerate the uptake of </a:t>
            </a:r>
            <a:r>
              <a:rPr lang="en-AU" sz="1400" dirty="0" err="1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IoT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applications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1295" y="4204607"/>
            <a:ext cx="5481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Reinforcing effects accelerate individual mobility trends</a:t>
            </a:r>
            <a:endParaRPr lang="en-AU" sz="1400" dirty="0">
              <a:solidFill>
                <a:schemeClr val="accent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48" y="880203"/>
            <a:ext cx="7003104" cy="331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86" y="104530"/>
            <a:ext cx="7886700" cy="729472"/>
          </a:xfrm>
        </p:spPr>
        <p:txBody>
          <a:bodyPr/>
          <a:lstStyle/>
          <a:p>
            <a:r>
              <a:rPr lang="en-AU" sz="2000" dirty="0" smtClean="0"/>
              <a:t>Connected Autonomous Vehicles (Some Potential Impacts)</a:t>
            </a:r>
            <a:endParaRPr lang="en-AU" sz="2000" dirty="0"/>
          </a:p>
        </p:txBody>
      </p:sp>
      <p:pic>
        <p:nvPicPr>
          <p:cNvPr id="15" name="Picture 2" descr="Image result for Australia Parking 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6" y="4283014"/>
            <a:ext cx="3578592" cy="201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98426" y="2619432"/>
            <a:ext cx="1672645" cy="1202131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tangle 33"/>
          <p:cNvSpPr/>
          <p:nvPr/>
        </p:nvSpPr>
        <p:spPr>
          <a:xfrm>
            <a:off x="598426" y="1071490"/>
            <a:ext cx="1672645" cy="117236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/>
          <p:cNvSpPr/>
          <p:nvPr/>
        </p:nvSpPr>
        <p:spPr>
          <a:xfrm>
            <a:off x="2423128" y="1060759"/>
            <a:ext cx="1753890" cy="120213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423127" y="2635190"/>
            <a:ext cx="1753891" cy="1172364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xtBox 36"/>
          <p:cNvSpPr txBox="1"/>
          <p:nvPr/>
        </p:nvSpPr>
        <p:spPr>
          <a:xfrm>
            <a:off x="607231" y="3808685"/>
            <a:ext cx="2010843" cy="20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FF0000"/>
                </a:solidFill>
              </a:rPr>
              <a:t>Collision Avoidance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0845" y="2248199"/>
            <a:ext cx="2060346" cy="20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FF0000"/>
                </a:solidFill>
              </a:rPr>
              <a:t>Vehicle Cooperation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40081" y="2290551"/>
            <a:ext cx="2087564" cy="20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rgbClr val="FF0000"/>
                </a:solidFill>
              </a:rPr>
              <a:t>Central Management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13233" y="3785066"/>
            <a:ext cx="2009524" cy="20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err="1">
                <a:solidFill>
                  <a:srgbClr val="FF0000"/>
                </a:solidFill>
              </a:rPr>
              <a:t>Pressureless</a:t>
            </a:r>
            <a:r>
              <a:rPr lang="en-AU" sz="1400" b="1" dirty="0">
                <a:solidFill>
                  <a:srgbClr val="FF0000"/>
                </a:solidFill>
              </a:rPr>
              <a:t> Driving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20252" y="1113032"/>
            <a:ext cx="4214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Avoidable congestion: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53.3 billion per annum by 2031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(IA)</a:t>
            </a:r>
          </a:p>
          <a:p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Victoria modelling for 10 years to 2026:</a:t>
            </a:r>
          </a:p>
          <a:p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~9% mode shift or</a:t>
            </a:r>
          </a:p>
          <a:p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23-25% </a:t>
            </a:r>
            <a:r>
              <a:rPr lang="en-AU" sz="1400" dirty="0" err="1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inc.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capacity needed on 10% road links</a:t>
            </a:r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20252" y="2630457"/>
            <a:ext cx="3738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Road accident cost:</a:t>
            </a:r>
            <a:b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</a:t>
            </a:r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27 billion per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annum</a:t>
            </a:r>
          </a:p>
          <a:p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187,000 road deaths since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1925</a:t>
            </a:r>
          </a:p>
          <a:p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AU" sz="14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1600 deaths </a:t>
            </a: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</a:t>
            </a:r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4329075" y="1372662"/>
            <a:ext cx="339121" cy="74132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45" name="Right Arrow 44"/>
          <p:cNvSpPr/>
          <p:nvPr/>
        </p:nvSpPr>
        <p:spPr>
          <a:xfrm>
            <a:off x="4328862" y="4723923"/>
            <a:ext cx="339121" cy="74132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46" name="Right Arrow 45"/>
          <p:cNvSpPr/>
          <p:nvPr/>
        </p:nvSpPr>
        <p:spPr>
          <a:xfrm>
            <a:off x="4329075" y="2952293"/>
            <a:ext cx="339121" cy="74132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47" name="Rectangle 46"/>
          <p:cNvSpPr/>
          <p:nvPr/>
        </p:nvSpPr>
        <p:spPr>
          <a:xfrm>
            <a:off x="4819826" y="4816197"/>
            <a:ext cx="40765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 term: Urban </a:t>
            </a:r>
            <a:r>
              <a:rPr lang="en-AU" sz="1400" b="1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planning and private </a:t>
            </a:r>
            <a:r>
              <a:rPr lang="en-AU" sz="1400" b="1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Parking land is poor land utilisation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Private vehicle is a fast depreciating </a:t>
            </a:r>
            <a:b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AU" sz="1400" dirty="0" smtClean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mostly idle asset</a:t>
            </a:r>
            <a:endParaRPr lang="en-AU" sz="1400" dirty="0">
              <a:solidFill>
                <a:srgbClr val="80808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86" y="104530"/>
            <a:ext cx="7886700" cy="729472"/>
          </a:xfrm>
        </p:spPr>
        <p:txBody>
          <a:bodyPr/>
          <a:lstStyle/>
          <a:p>
            <a:r>
              <a:rPr lang="en-AU" sz="2000" dirty="0" smtClean="0"/>
              <a:t>La Trobe Autonomous Vehicle Trial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983" t="20409" b="10352"/>
          <a:stretch/>
        </p:blipFill>
        <p:spPr>
          <a:xfrm>
            <a:off x="4066028" y="2313807"/>
            <a:ext cx="4677994" cy="3700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286" y="855654"/>
            <a:ext cx="6689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dirty="0" smtClean="0"/>
              <a:t>In Partnership with the leading transport institutes, La Trobe University </a:t>
            </a:r>
          </a:p>
          <a:p>
            <a:r>
              <a:rPr lang="en-AU" dirty="0" smtClean="0"/>
              <a:t>will be the first Victorian ‘public’ road* trial of an Autonomous Vehicle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70344" y="6400800"/>
            <a:ext cx="62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i="1" dirty="0" smtClean="0"/>
              <a:t>* The route though Science drive consists of a private road, but is close to public road as there are other road users</a:t>
            </a:r>
            <a:r>
              <a:rPr lang="en-AU" i="1" dirty="0" smtClean="0"/>
              <a:t> </a:t>
            </a:r>
            <a:endParaRPr lang="en-AU" i="1" dirty="0"/>
          </a:p>
        </p:txBody>
      </p:sp>
      <p:sp>
        <p:nvSpPr>
          <p:cNvPr id="7" name="Rounded Rectangle 6"/>
          <p:cNvSpPr/>
          <p:nvPr/>
        </p:nvSpPr>
        <p:spPr>
          <a:xfrm>
            <a:off x="201503" y="1648940"/>
            <a:ext cx="8640347" cy="4393451"/>
          </a:xfrm>
          <a:prstGeom prst="roundRect">
            <a:avLst>
              <a:gd name="adj" fmla="val 403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90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91" y="1815415"/>
            <a:ext cx="786266" cy="481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7" y="1753631"/>
            <a:ext cx="1427407" cy="551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14529" r="11206" b="17975"/>
          <a:stretch/>
        </p:blipFill>
        <p:spPr>
          <a:xfrm>
            <a:off x="7529431" y="1807028"/>
            <a:ext cx="953934" cy="537200"/>
          </a:xfrm>
          <a:prstGeom prst="rect">
            <a:avLst/>
          </a:prstGeom>
        </p:spPr>
      </p:pic>
      <p:pic>
        <p:nvPicPr>
          <p:cNvPr id="12" name="Picture 11" descr="A picture containing clipart&#10;&#10;Description generated with very high confiden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15" y="1839035"/>
            <a:ext cx="1790478" cy="393510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very high confidence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7" b="15832"/>
          <a:stretch/>
        </p:blipFill>
        <p:spPr>
          <a:xfrm>
            <a:off x="6515780" y="1812412"/>
            <a:ext cx="863673" cy="529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1813" y1="61667" x2="21813" y2="61667"/>
                        <a14:foregroundMark x1="23063" y1="66000" x2="23063" y2="66000"/>
                        <a14:foregroundMark x1="22688" y1="69111" x2="22688" y2="69111"/>
                        <a14:foregroundMark x1="22500" y1="73444" x2="22500" y2="73444"/>
                        <a14:foregroundMark x1="21313" y1="72556" x2="21313" y2="72556"/>
                        <a14:foregroundMark x1="23313" y1="76111" x2="23313" y2="76111"/>
                        <a14:foregroundMark x1="24688" y1="74778" x2="24688" y2="74778"/>
                        <a14:foregroundMark x1="39563" y1="70000" x2="39563" y2="70000"/>
                        <a14:foregroundMark x1="41500" y1="76111" x2="41500" y2="76111"/>
                        <a14:foregroundMark x1="42250" y1="84222" x2="42250" y2="84222"/>
                        <a14:foregroundMark x1="41688" y1="87000" x2="41688" y2="87000"/>
                        <a14:foregroundMark x1="38000" y1="86111" x2="38000" y2="86111"/>
                        <a14:foregroundMark x1="37063" y1="83333" x2="37063" y2="83333"/>
                        <a14:foregroundMark x1="36813" y1="81222" x2="36813" y2="81222"/>
                        <a14:foregroundMark x1="37688" y1="85667" x2="37688" y2="85667"/>
                        <a14:foregroundMark x1="37000" y1="84778" x2="37000" y2="84778"/>
                        <a14:foregroundMark x1="69938" y1="83444" x2="69938" y2="83444"/>
                        <a14:foregroundMark x1="69438" y1="84667" x2="69438" y2="84667"/>
                        <a14:foregroundMark x1="55813" y1="14333" x2="55813" y2="14333"/>
                        <a14:foregroundMark x1="56437" y1="15222" x2="56437" y2="15222"/>
                        <a14:foregroundMark x1="55937" y1="15444" x2="55937" y2="15444"/>
                        <a14:foregroundMark x1="57063" y1="15667" x2="57063" y2="15667"/>
                      </a14:backgroundRemoval>
                    </a14:imgEffect>
                  </a14:imgLayer>
                </a14:imgProps>
              </a:ext>
            </a:extLst>
          </a:blip>
          <a:srcRect l="23686" t="13111" r="25667" b="7926"/>
          <a:stretch/>
        </p:blipFill>
        <p:spPr>
          <a:xfrm>
            <a:off x="197121" y="2703878"/>
            <a:ext cx="3862136" cy="3311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79"/>
          <a:stretch/>
        </p:blipFill>
        <p:spPr>
          <a:xfrm>
            <a:off x="1681952" y="1746704"/>
            <a:ext cx="1740946" cy="6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363" y="2574044"/>
            <a:ext cx="7606590" cy="3751360"/>
          </a:xfrm>
          <a:prstGeom prst="rect">
            <a:avLst/>
          </a:prstGeom>
        </p:spPr>
        <p:txBody>
          <a:bodyPr wrap="square" bIns="27000">
            <a:spAutoFit/>
          </a:bodyPr>
          <a:lstStyle/>
          <a:p>
            <a:pPr>
              <a:spcBef>
                <a:spcPts val="90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Expected Outcomes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0" lvl="1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lphaLcParenR"/>
              <a:tabLst>
                <a:tab pos="1028700" algn="l"/>
              </a:tabLst>
            </a:pPr>
            <a:r>
              <a:rPr lang="en-A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Safety </a:t>
            </a: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case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Develop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safety case for the operation of an AV shuttle</a:t>
            </a:r>
          </a:p>
          <a:p>
            <a:pPr marL="571500" lvl="1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lphaLcParenR"/>
              <a:tabLst>
                <a:tab pos="1028700" algn="l"/>
              </a:tabLst>
            </a:pP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Technical platform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Evaluate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AV 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technical platform on a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precinct, </a:t>
            </a:r>
            <a:r>
              <a:rPr lang="en-A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inc.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public roads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571500" lvl="1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lphaLcParenR"/>
              <a:tabLst>
                <a:tab pos="1028700" algn="l"/>
              </a:tabLst>
            </a:pP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Operational framework: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Develop a framework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operate AV shuttles and 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other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types of AVs</a:t>
            </a:r>
          </a:p>
          <a:p>
            <a:pPr marL="571500" lvl="1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lphaLcParenR"/>
              <a:tabLst>
                <a:tab pos="1028700" algn="l"/>
              </a:tabLst>
            </a:pP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Customer Feedback: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Obtain feedback from users of AV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shuttle to help guide decision making on their long term use in "last mile" operations</a:t>
            </a:r>
          </a:p>
          <a:p>
            <a:pPr marL="571500" lvl="1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lphaLcParenR"/>
              <a:tabLst>
                <a:tab pos="1028700" algn="l"/>
              </a:tabLst>
            </a:pP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Commercial framework: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Develop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commercial frameworks to operate AV shuttles, including 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risk 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allocation matrix between 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suppliers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operator, precinct/ road managers and third parties</a:t>
            </a:r>
          </a:p>
          <a:p>
            <a:pPr marL="571500" lvl="1" indent="-342900" algn="just">
              <a:spcBef>
                <a:spcPts val="900"/>
              </a:spcBef>
              <a:spcAft>
                <a:spcPts val="0"/>
              </a:spcAft>
              <a:buFont typeface="+mj-lt"/>
              <a:buAutoNum type="alphaLcParenR"/>
              <a:tabLst>
                <a:tab pos="1028700" algn="l"/>
              </a:tabLst>
            </a:pPr>
            <a:r>
              <a:rPr lang="en-A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Regulatory:</a:t>
            </a:r>
            <a:r>
              <a:rPr lang="en-A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Help understand regulatory </a:t>
            </a:r>
            <a:r>
              <a:rPr lang="en-N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legislative changes needed</a:t>
            </a: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363" y="224166"/>
            <a:ext cx="8351837" cy="765175"/>
          </a:xfrm>
        </p:spPr>
        <p:txBody>
          <a:bodyPr/>
          <a:lstStyle/>
          <a:p>
            <a:r>
              <a:rPr lang="en-AU" sz="2000" dirty="0" smtClean="0"/>
              <a:t>La Trobe AV Trial: Objectives</a:t>
            </a:r>
            <a:endParaRPr lang="en-AU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00890" y="1735941"/>
            <a:ext cx="8327615" cy="4636284"/>
          </a:xfrm>
          <a:prstGeom prst="roundRect">
            <a:avLst>
              <a:gd name="adj" fmla="val 403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90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7" y="1455981"/>
            <a:ext cx="8722818" cy="1118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363" y="959775"/>
            <a:ext cx="84814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dirty="0"/>
              <a:t>Explore use of AV Shuttles to address last mile access and integration with existing modes and promote potential for AV for new mobility solutions</a:t>
            </a:r>
          </a:p>
        </p:txBody>
      </p:sp>
    </p:spTree>
    <p:extLst>
      <p:ext uri="{BB962C8B-B14F-4D97-AF65-F5344CB8AC3E}">
        <p14:creationId xmlns:p14="http://schemas.microsoft.com/office/powerpoint/2010/main" val="23294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15340" y="2679405"/>
            <a:ext cx="276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 smtClean="0"/>
              <a:t>Thank you</a:t>
            </a:r>
            <a:endParaRPr lang="en-AU" sz="4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99004" y="4951112"/>
            <a:ext cx="58067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8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88" indent="-2413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AU" sz="1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For information: please contact: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AU" sz="1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Professor Aniruddha (Ani) Desai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AU" sz="1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Director - Centre for Technology Infusion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AU" sz="1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La Trobe University Melbourne, Australia</a:t>
            </a:r>
            <a:br>
              <a:rPr lang="en-AU" sz="1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</a:br>
            <a:r>
              <a:rPr lang="en-AU" sz="1800" dirty="0" smtClean="0">
                <a:solidFill>
                  <a:srgbClr val="FF0000"/>
                </a:solidFill>
                <a:latin typeface="+mj-lt"/>
                <a:ea typeface="ＭＳ Ｐゴシック" charset="0"/>
              </a:rPr>
              <a:t>M: 0425359041   E-Mail: a.desai@latrobe.edu.au</a:t>
            </a:r>
          </a:p>
        </p:txBody>
      </p:sp>
    </p:spTree>
    <p:extLst>
      <p:ext uri="{BB962C8B-B14F-4D97-AF65-F5344CB8AC3E}">
        <p14:creationId xmlns:p14="http://schemas.microsoft.com/office/powerpoint/2010/main" val="32417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136376"/>
            <a:ext cx="7886700" cy="1325562"/>
          </a:xfrm>
        </p:spPr>
        <p:txBody>
          <a:bodyPr/>
          <a:lstStyle/>
          <a:p>
            <a:r>
              <a:rPr lang="en-AU" sz="2000" dirty="0"/>
              <a:t>La Trobe </a:t>
            </a:r>
            <a:r>
              <a:rPr lang="en-AU" sz="2000" dirty="0" smtClean="0"/>
              <a:t>AV Trial: Timing</a:t>
            </a:r>
            <a:endParaRPr lang="en-AU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8552897"/>
              </p:ext>
            </p:extLst>
          </p:nvPr>
        </p:nvGraphicFramePr>
        <p:xfrm>
          <a:off x="93214" y="1802177"/>
          <a:ext cx="8783637" cy="693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650"/>
              </p:ext>
            </p:extLst>
          </p:nvPr>
        </p:nvGraphicFramePr>
        <p:xfrm>
          <a:off x="257004" y="2526892"/>
          <a:ext cx="8456059" cy="4068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897">
                  <a:extLst>
                    <a:ext uri="{9D8B030D-6E8A-4147-A177-3AD203B41FA5}">
                      <a16:colId xmlns:a16="http://schemas.microsoft.com/office/drawing/2014/main" val="1422638034"/>
                    </a:ext>
                  </a:extLst>
                </a:gridCol>
                <a:gridCol w="705897">
                  <a:extLst>
                    <a:ext uri="{9D8B030D-6E8A-4147-A177-3AD203B41FA5}">
                      <a16:colId xmlns:a16="http://schemas.microsoft.com/office/drawing/2014/main" val="412876813"/>
                    </a:ext>
                  </a:extLst>
                </a:gridCol>
                <a:gridCol w="574530">
                  <a:extLst>
                    <a:ext uri="{9D8B030D-6E8A-4147-A177-3AD203B41FA5}">
                      <a16:colId xmlns:a16="http://schemas.microsoft.com/office/drawing/2014/main" val="2666386170"/>
                    </a:ext>
                  </a:extLst>
                </a:gridCol>
                <a:gridCol w="1185672">
                  <a:extLst>
                    <a:ext uri="{9D8B030D-6E8A-4147-A177-3AD203B41FA5}">
                      <a16:colId xmlns:a16="http://schemas.microsoft.com/office/drawing/2014/main" val="3110887702"/>
                    </a:ext>
                  </a:extLst>
                </a:gridCol>
                <a:gridCol w="1048681">
                  <a:extLst>
                    <a:ext uri="{9D8B030D-6E8A-4147-A177-3AD203B41FA5}">
                      <a16:colId xmlns:a16="http://schemas.microsoft.com/office/drawing/2014/main" val="4016720008"/>
                    </a:ext>
                  </a:extLst>
                </a:gridCol>
                <a:gridCol w="850223">
                  <a:extLst>
                    <a:ext uri="{9D8B030D-6E8A-4147-A177-3AD203B41FA5}">
                      <a16:colId xmlns:a16="http://schemas.microsoft.com/office/drawing/2014/main" val="2803355914"/>
                    </a:ext>
                  </a:extLst>
                </a:gridCol>
                <a:gridCol w="561571">
                  <a:extLst>
                    <a:ext uri="{9D8B030D-6E8A-4147-A177-3AD203B41FA5}">
                      <a16:colId xmlns:a16="http://schemas.microsoft.com/office/drawing/2014/main" val="4215181808"/>
                    </a:ext>
                  </a:extLst>
                </a:gridCol>
                <a:gridCol w="1169693">
                  <a:extLst>
                    <a:ext uri="{9D8B030D-6E8A-4147-A177-3AD203B41FA5}">
                      <a16:colId xmlns:a16="http://schemas.microsoft.com/office/drawing/2014/main" val="4281795583"/>
                    </a:ext>
                  </a:extLst>
                </a:gridCol>
                <a:gridCol w="947998">
                  <a:extLst>
                    <a:ext uri="{9D8B030D-6E8A-4147-A177-3AD203B41FA5}">
                      <a16:colId xmlns:a16="http://schemas.microsoft.com/office/drawing/2014/main" val="3750588217"/>
                    </a:ext>
                  </a:extLst>
                </a:gridCol>
                <a:gridCol w="705897">
                  <a:extLst>
                    <a:ext uri="{9D8B030D-6E8A-4147-A177-3AD203B41FA5}">
                      <a16:colId xmlns:a16="http://schemas.microsoft.com/office/drawing/2014/main" val="2115261346"/>
                    </a:ext>
                  </a:extLst>
                </a:gridCol>
              </a:tblGrid>
              <a:tr h="207395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Aug-17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Dec-17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Jan-18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Feb-18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Apr-18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May-18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Jun-18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Jul-18</a:t>
                      </a:r>
                      <a:endParaRPr lang="en-AU" sz="14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85033"/>
                  </a:ext>
                </a:extLst>
              </a:tr>
              <a:tr h="361888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 commencement</a:t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Confirmation </a:t>
                      </a: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routes</a:t>
                      </a:r>
                    </a:p>
                    <a:p>
                      <a:pPr algn="l" fontAlgn="b"/>
                      <a:endParaRPr lang="en-AU" sz="1400" u="none" strike="noStrike" dirty="0" smtClean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Use case</a:t>
                      </a: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development</a:t>
                      </a: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Safety case</a:t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Research method</a:t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Infrastructure works</a:t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Stakeholder </a:t>
                      </a: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communication </a:t>
                      </a: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AU" sz="1400" u="none" strike="noStrike" dirty="0" smtClean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Launch</a:t>
                      </a: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event</a:t>
                      </a: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AU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u="none" strike="noStrike" dirty="0" smtClean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Site </a:t>
                      </a: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 and </a:t>
                      </a: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route</a:t>
                      </a: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mapping</a:t>
                      </a: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u="none" strike="noStrike" dirty="0" smtClean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Fully functioning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proof of concept</a:t>
                      </a: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trial route</a:t>
                      </a:r>
                      <a:endParaRPr lang="en-AU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AU" sz="1400" u="none" strike="noStrike" dirty="0" smtClean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 operational trials in a real-use</a:t>
                      </a: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case context </a:t>
                      </a:r>
                    </a:p>
                    <a:p>
                      <a:pPr algn="l" fontAlgn="b"/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last mile access </a:t>
                      </a:r>
                      <a:b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AU" sz="1400" u="none" strike="noStrike" baseline="0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La Trobe</a:t>
                      </a:r>
                      <a:endParaRPr lang="en-AU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  <a:p>
                      <a:pPr algn="l" fontAlgn="b"/>
                      <a:r>
                        <a:rPr lang="en-AU" sz="140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Review </a:t>
                      </a:r>
                      <a:r>
                        <a:rPr lang="en-AU" sz="140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report</a:t>
                      </a:r>
                      <a:endParaRPr lang="en-AU" sz="14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44" marR="7144" marT="714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636409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0363" y="959775"/>
            <a:ext cx="60801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AB2328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dirty="0" smtClean="0"/>
              <a:t>First testing: Summer Holidays. Second Trial: April and May 2018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201503" y="2495498"/>
            <a:ext cx="8411555" cy="3757520"/>
          </a:xfrm>
          <a:prstGeom prst="roundRect">
            <a:avLst>
              <a:gd name="adj" fmla="val 4035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9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64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owerPoint 2017 TEM v1" id="{863CE38B-4526-42AD-BE28-B171678683A9}" vid="{6FA08EC8-41B8-4A0D-AE9D-2C0593E42E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ittee Transcript Document" ma:contentTypeID="0x010100A6113086DC73B842B7D060591F1D1F2D020200C0720D9A5485ED45ADC2FF5EDE309FA7" ma:contentTypeVersion="36" ma:contentTypeDescription="Create a new document." ma:contentTypeScope="" ma:versionID="e52877d7feab36bfeddb7f8cc9f5d553">
  <xsd:schema xmlns:xsd="http://www.w3.org/2001/XMLSchema" xmlns:xs="http://www.w3.org/2001/XMLSchema" xmlns:p="http://schemas.microsoft.com/office/2006/metadata/properties" xmlns:ns2="46c61757-ad04-49d5-a16a-4020ae46aeb3" xmlns:ns3="c35bed46-8fc3-45b8-8dd6-aacfd9839516" targetNamespace="http://schemas.microsoft.com/office/2006/metadata/properties" ma:root="true" ma:fieldsID="5fb501309d8927c6d13cd514116a9ed7" ns2:_="" ns3:_="">
    <xsd:import namespace="46c61757-ad04-49d5-a16a-4020ae46aeb3"/>
    <xsd:import namespace="c35bed46-8fc3-45b8-8dd6-aacfd9839516"/>
    <xsd:element name="properties">
      <xsd:complexType>
        <xsd:sequence>
          <xsd:element name="documentManagement">
            <xsd:complexType>
              <xsd:all>
                <xsd:element ref="ns2:Business_x005f_x0020_Identifier" minOccurs="0"/>
                <xsd:element ref="ns2:m3eeb9610e9c4640880ac1fecc69d01a" minOccurs="0"/>
                <xsd:element ref="ns2:TaxCatchAll" minOccurs="0"/>
                <xsd:element ref="ns2:TaxCatchAllLabel" minOccurs="0"/>
                <xsd:element ref="ns2:Committee_x0020_Start_x0020_Date" minOccurs="0"/>
                <xsd:element ref="ns2:Committee_x0020_End_x0020_Date" minOccurs="0"/>
                <xsd:element ref="ns2:DocumentKey" minOccurs="0"/>
                <xsd:element ref="ns2:PublishStatus" minOccurs="0"/>
                <xsd:element ref="ns2:Committee_x0020_Inquiry_x0020_Start_x0020_Date" minOccurs="0"/>
                <xsd:element ref="ns2:Committee_x0020_Inquiry_x0020_End_x0020_Date" minOccurs="0"/>
                <xsd:element ref="ns3:MemberTaxHTField0" minOccurs="0"/>
                <xsd:element ref="ns2:Witness_x005f_x0020_Id" minOccurs="0"/>
                <xsd:element ref="ns2:g6a0eebaf0724e87b07e787b0a6687af" minOccurs="0"/>
                <xsd:element ref="ns2:a559cadfb9a242f5b73f63650095a147" minOccurs="0"/>
                <xsd:element ref="ns2:pf0be3ffd4e84049b08b651cf27bfd3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1757-ad04-49d5-a16a-4020ae46aeb3" elementFormDefault="qualified">
    <xsd:import namespace="http://schemas.microsoft.com/office/2006/documentManagement/types"/>
    <xsd:import namespace="http://schemas.microsoft.com/office/infopath/2007/PartnerControls"/>
    <xsd:element name="Business_x005f_x0020_Identifier" ma:index="8" nillable="true" ma:displayName="Business Identifier" ma:indexed="true" ma:internalName="Business_x0020_Identifier" ma:readOnly="false">
      <xsd:simpleType>
        <xsd:restriction base="dms:Text"/>
      </xsd:simpleType>
    </xsd:element>
    <xsd:element name="m3eeb9610e9c4640880ac1fecc69d01a" ma:index="9" nillable="true" ma:taxonomy="true" ma:internalName="m3eeb9610e9c4640880ac1fecc69d01a" ma:taxonomyFieldName="House" ma:displayName="House" ma:indexed="true" ma:fieldId="{63eeb961-0e9c-4640-880a-c1fecc69d01a}" ma:sspId="64323c1c-cbf1-4b15-a593-91e189a21d22" ma:termSetId="57944e1a-04b1-4712-99d3-3d76444853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4609796-0e07-4ed4-af15-6fdaafe780e0}" ma:internalName="TaxCatchAll" ma:showField="CatchAllData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84609796-0e07-4ed4-af15-6fdaafe780e0}" ma:internalName="TaxCatchAllLabel" ma:readOnly="true" ma:showField="CatchAllDataLabel" ma:web="c35bed46-8fc3-45b8-8dd6-aacfd9839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mmittee_x0020_Start_x0020_Date" ma:index="13" nillable="true" ma:displayName="Committee Start Date" ma:format="DateOnly" ma:indexed="true" ma:internalName="Committee_x0020_Start_x0020_Date">
      <xsd:simpleType>
        <xsd:restriction base="dms:DateTime"/>
      </xsd:simpleType>
    </xsd:element>
    <xsd:element name="Committee_x0020_End_x0020_Date" ma:index="14" nillable="true" ma:displayName="Committee End Date" ma:format="DateOnly" ma:indexed="true" ma:internalName="Committee_x0020_End_x0020_Date">
      <xsd:simpleType>
        <xsd:restriction base="dms:DateTime"/>
      </xsd:simpleType>
    </xsd:element>
    <xsd:element name="DocumentKey" ma:index="15" nillable="true" ma:displayName="Document Key" ma:indexed="true" ma:internalName="DocumentKey">
      <xsd:simpleType>
        <xsd:restriction base="dms:Choice">
          <xsd:enumeration value="thumbnail"/>
          <xsd:enumeration value="photo"/>
          <xsd:enumeration value="attachment"/>
          <xsd:enumeration value="inaugural-speech"/>
          <xsd:enumeration value="digests"/>
          <xsd:enumeration value="minute-extracts"/>
          <xsd:enumeration value="introductory-document"/>
          <xsd:enumeration value="resolution-document"/>
          <xsd:enumeration value="terms-of-reference"/>
          <xsd:enumeration value="submissions"/>
          <xsd:enumeration value="transcripts"/>
          <xsd:enumeration value="schedule"/>
          <xsd:enumeration value="witness-transcripts"/>
          <xsd:enumeration value="reports-and-gov-responses"/>
          <xsd:enumeration value="other-documents"/>
          <xsd:enumeration value="attachments"/>
          <xsd:enumeration value="proof"/>
          <xsd:enumeration value="revised"/>
          <xsd:enumeration value="corrected"/>
          <xsd:enumeration value="question"/>
          <xsd:enumeration value="answer"/>
          <xsd:enumeration value="tabled-document"/>
          <xsd:enumeration value="not-tabled-document-la"/>
          <xsd:enumeration value="not-tabled-document-lc"/>
          <xsd:enumeration value="not-tabled-document-dispute"/>
          <xsd:enumeration value="petition-response"/>
        </xsd:restriction>
      </xsd:simpleType>
    </xsd:element>
    <xsd:element name="PublishStatus" ma:index="16" nillable="true" ma:displayName="Publish Status" ma:internalName="PublishStatus">
      <xsd:simpleType>
        <xsd:restriction base="dms:Choice">
          <xsd:enumeration value="Draft"/>
          <xsd:enumeration value="Published"/>
        </xsd:restriction>
      </xsd:simpleType>
    </xsd:element>
    <xsd:element name="Committee_x0020_Inquiry_x0020_Start_x0020_Date" ma:index="17" nillable="true" ma:displayName="Committee Inquiry Start Date" ma:format="DateOnly" ma:indexed="true" ma:internalName="Committee_x0020_Inquiry_x0020_Start_x0020_Date">
      <xsd:simpleType>
        <xsd:restriction base="dms:DateTime"/>
      </xsd:simpleType>
    </xsd:element>
    <xsd:element name="Committee_x0020_Inquiry_x0020_End_x0020_Date" ma:index="18" nillable="true" ma:displayName="Committee Inquiry End Date" ma:format="DateOnly" ma:indexed="true" ma:internalName="Committee_x0020_Inquiry_x0020_End_x0020_Date">
      <xsd:simpleType>
        <xsd:restriction base="dms:DateTime"/>
      </xsd:simpleType>
    </xsd:element>
    <xsd:element name="Witness_x005f_x0020_Id" ma:index="21" nillable="true" ma:displayName="Witness Id" ma:internalName="Witness_x0020_Id">
      <xsd:simpleType>
        <xsd:restriction base="dms:Text"/>
      </xsd:simpleType>
    </xsd:element>
    <xsd:element name="g6a0eebaf0724e87b07e787b0a6687af" ma:index="22" nillable="true" ma:taxonomy="true" ma:internalName="g6a0eebaf0724e87b07e787b0a6687af" ma:taxonomyFieldName="Committee" ma:displayName="Committee" ma:indexed="true" ma:fieldId="{06a0eeba-f072-4e87-b07e-787b0a6687af}" ma:sspId="64323c1c-cbf1-4b15-a593-91e189a21d22" ma:termSetId="b4046d15-f576-48c6-ad5e-8cba09d6ea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559cadfb9a242f5b73f63650095a147" ma:index="24" nillable="true" ma:taxonomy="true" ma:internalName="a559cadfb9a242f5b73f63650095a147" ma:taxonomyFieldName="Committee_x0020_Type" ma:displayName="Committee Type" ma:indexed="true" ma:fieldId="{a559cadf-b9a2-42f5-b73f-63650095a147}" ma:sspId="64323c1c-cbf1-4b15-a593-91e189a21d22" ma:termSetId="09e68001-ef80-4fd0-87ea-36e067212e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0be3ffd4e84049b08b651cf27bfd30" ma:index="26" nillable="true" ma:taxonomy="true" ma:internalName="pf0be3ffd4e84049b08b651cf27bfd30" ma:taxonomyFieldName="Committee_x0020_Inquiry" ma:displayName="Committee Inquiry" ma:indexed="true" ma:fieldId="{9f0be3ff-d4e8-4049-b08b-651cf27bfd30}" ma:sspId="64323c1c-cbf1-4b15-a593-91e189a21d22" ma:termSetId="fd240bf8-7a44-4aff-9475-1a702056b2b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bed46-8fc3-45b8-8dd6-aacfd9839516" elementFormDefault="qualified">
    <xsd:import namespace="http://schemas.microsoft.com/office/2006/documentManagement/types"/>
    <xsd:import namespace="http://schemas.microsoft.com/office/infopath/2007/PartnerControls"/>
    <xsd:element name="MemberTaxHTField0" ma:index="19" nillable="true" ma:taxonomy="true" ma:internalName="MemberTaxHTField0" ma:taxonomyFieldName="Hansard_x0020_Member" ma:displayName="Member" ma:default="" ma:fieldId="{c9fb69e6-177b-49ec-8627-96a823362ebd}" ma:taxonomyMulti="true" ma:sspId="64323c1c-cbf1-4b15-a593-91e189a21d22" ma:termSetId="5f9a1aad-f9d3-47b9-8812-cebc1c537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4323c1c-cbf1-4b15-a593-91e189a21d22" ContentTypeId="0x010100A6113086DC73B842B7D060591F1D1F2D0202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5f_x0020_Identifier xmlns="46c61757-ad04-49d5-a16a-4020ae46aeb3">2825</Business_x005f_x0020_Identifier>
    <Witness_x005f_x0020_Id xmlns="46c61757-ad04-49d5-a16a-4020ae46aeb3">3910</Witness_x005f_x0020_Id>
    <Committee_x0020_Start_x0020_Date xmlns="46c61757-ad04-49d5-a16a-4020ae46aeb3">2011-02-08T00:00:00+00:00</Committee_x0020_Start_x0020_Date>
    <PublishStatus xmlns="46c61757-ad04-49d5-a16a-4020ae46aeb3">Published</PublishStatus>
    <Committee_x0020_End_x0020_Date xmlns="46c61757-ad04-49d5-a16a-4020ae46aeb3" xsi:nil="true"/>
    <a559cadfb9a242f5b73f63650095a147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Standing</TermName>
          <TermId xmlns="http://schemas.microsoft.com/office/infopath/2007/PartnerControls">c6eac104-10be-430c-9143-8ced1c7c473c</TermId>
        </TermInfo>
      </Terms>
    </a559cadfb9a242f5b73f63650095a147>
    <g6a0eebaf0724e87b07e787b0a6687af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 Economy and Infrastructure Committee</TermName>
          <TermId xmlns="http://schemas.microsoft.com/office/infopath/2007/PartnerControls">62419f19-3c23-4e2a-baa8-0f4fd31bac70</TermId>
        </TermInfo>
      </Terms>
    </g6a0eebaf0724e87b07e787b0a6687af>
    <m3eeb9610e9c4640880ac1fecc69d01a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6c85d7f4-b2da-4436-92e1-7df20d4cb55e</TermId>
        </TermInfo>
      </Terms>
    </m3eeb9610e9c4640880ac1fecc69d01a>
    <Committee_x0020_Inquiry_x0020_Start_x0020_Date xmlns="46c61757-ad04-49d5-a16a-4020ae46aeb3">2017-02-08T00:00:00+00:00</Committee_x0020_Inquiry_x0020_Start_x0020_Date>
    <Committee_x0020_Inquiry_x0020_End_x0020_Date xmlns="46c61757-ad04-49d5-a16a-4020ae46aeb3">2018-11-02T00:00:00+00:00</Committee_x0020_Inquiry_x0020_End_x0020_Date>
    <TaxCatchAll xmlns="46c61757-ad04-49d5-a16a-4020ae46aeb3">
      <Value>82</Value>
      <Value>2</Value>
      <Value>1</Value>
      <Value>169</Value>
    </TaxCatchAll>
    <pf0be3ffd4e84049b08b651cf27bfd30 xmlns="46c61757-ad04-49d5-a16a-4020ae46ae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Inquiry into electric vehicles</TermName>
          <TermId xmlns="http://schemas.microsoft.com/office/infopath/2007/PartnerControls">50e71026-1577-423d-9df5-3289468e761c</TermId>
        </TermInfo>
      </Terms>
    </pf0be3ffd4e84049b08b651cf27bfd30>
    <DocumentKey xmlns="46c61757-ad04-49d5-a16a-4020ae46aeb3">witness-transcripts</DocumentKey>
    <MemberTaxHTField0 xmlns="c35bed46-8fc3-45b8-8dd6-aacfd9839516">
      <Terms xmlns="http://schemas.microsoft.com/office/infopath/2007/PartnerControls"/>
    </MemberTaxHTField0>
    <_dlc_DocId xmlns="c35bed46-8fc3-45b8-8dd6-aacfd9839516">NCSA7WS2RPFT-1476523702-2484</_dlc_DocId>
    <_dlc_DocIdUrl xmlns="c35bed46-8fc3-45b8-8dd6-aacfd9839516">
      <Url>https://pims-docs.parliament.vic.gov.au/lcdocs/_layouts/15/DocIdRedir.aspx?ID=NCSA7WS2RPFT-1476523702-2484</Url>
      <Description>NCSA7WS2RPFT-1476523702-2484</Description>
    </_dlc_DocIdUrl>
  </documentManagement>
</p:properties>
</file>

<file path=customXml/itemProps1.xml><?xml version="1.0" encoding="utf-8"?>
<ds:datastoreItem xmlns:ds="http://schemas.openxmlformats.org/officeDocument/2006/customXml" ds:itemID="{066086D0-5BD5-4330-B5C0-5BC08FE290C0}"/>
</file>

<file path=customXml/itemProps2.xml><?xml version="1.0" encoding="utf-8"?>
<ds:datastoreItem xmlns:ds="http://schemas.openxmlformats.org/officeDocument/2006/customXml" ds:itemID="{14DE6C30-B99F-4887-9C46-BBE73FEF01EB}"/>
</file>

<file path=customXml/itemProps3.xml><?xml version="1.0" encoding="utf-8"?>
<ds:datastoreItem xmlns:ds="http://schemas.openxmlformats.org/officeDocument/2006/customXml" ds:itemID="{49A56D50-8881-434C-9D22-DF9A065DAFDD}"/>
</file>

<file path=customXml/itemProps4.xml><?xml version="1.0" encoding="utf-8"?>
<ds:datastoreItem xmlns:ds="http://schemas.openxmlformats.org/officeDocument/2006/customXml" ds:itemID="{919749BB-7173-4B3A-87B7-BF0C68DD36D0}"/>
</file>

<file path=customXml/itemProps5.xml><?xml version="1.0" encoding="utf-8"?>
<ds:datastoreItem xmlns:ds="http://schemas.openxmlformats.org/officeDocument/2006/customXml" ds:itemID="{69E8AD52-9995-44FE-ACF4-37ACFC1863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</TotalTime>
  <Words>799</Words>
  <Application>Microsoft Office PowerPoint</Application>
  <PresentationFormat>On-screen Show (4:3)</PresentationFormat>
  <Paragraphs>107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 Light</vt:lpstr>
      <vt:lpstr>Calibri</vt:lpstr>
      <vt:lpstr>MS PGothic</vt:lpstr>
      <vt:lpstr>Roboto</vt:lpstr>
      <vt:lpstr>Wingdings 2</vt:lpstr>
      <vt:lpstr>Roboto Condensed</vt:lpstr>
      <vt:lpstr>Times New Roman</vt:lpstr>
      <vt:lpstr>Title + Content</vt:lpstr>
      <vt:lpstr>La Trobe Autonobus Shuttle Trial</vt:lpstr>
      <vt:lpstr>Pillars of Future Transport – Electric, Connected, Automated &amp; Shared</vt:lpstr>
      <vt:lpstr>Connected Autonomous Vehicles (Some Potential Impacts)</vt:lpstr>
      <vt:lpstr>La Trobe Autonomous Vehicle Trial</vt:lpstr>
      <vt:lpstr>La Trobe AV Trial: Objectives</vt:lpstr>
      <vt:lpstr>PowerPoint Presentation</vt:lpstr>
      <vt:lpstr>La Trobe AV Trial: Timing</vt:lpstr>
    </vt:vector>
  </TitlesOfParts>
  <Company>La Trobe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 Lipiarski</dc:creator>
  <cp:keywords>Generic with AKoC Branding</cp:keywords>
  <cp:lastModifiedBy>Aniruddha Desai</cp:lastModifiedBy>
  <cp:revision>202</cp:revision>
  <cp:lastPrinted>2017-10-24T23:23:39Z</cp:lastPrinted>
  <dcterms:created xsi:type="dcterms:W3CDTF">2017-07-26T23:47:49Z</dcterms:created>
  <dcterms:modified xsi:type="dcterms:W3CDTF">2018-02-12T05:06:14Z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0x010100A6113086DC73B842B7D060591F1D1F2D020200C0720D9A5485ED45ADC2FF5EDE309FA7</vt:lpwstr>
  </property>
  <property fmtid="{D5CDD505-2E9C-101B-9397-08002B2CF9AE}" pid="3" name="Hansard Member">
    <vt:lpwstr/>
  </property>
  <property fmtid="{D5CDD505-2E9C-101B-9397-08002B2CF9AE}" pid="4" name="Committee Type">
    <vt:lpwstr>82;#Standing|c6eac104-10be-430c-9143-8ced1c7c473c</vt:lpwstr>
  </property>
  <property fmtid="{D5CDD505-2E9C-101B-9397-08002B2CF9AE}" pid="5" name="Committee Inquiry">
    <vt:lpwstr>169;#Inquiry into electric vehicles|50e71026-1577-423d-9df5-3289468e761c</vt:lpwstr>
  </property>
  <property fmtid="{D5CDD505-2E9C-101B-9397-08002B2CF9AE}" pid="6" name="House">
    <vt:lpwstr>1;#Legislative Council|6c85d7f4-b2da-4436-92e1-7df20d4cb55e</vt:lpwstr>
  </property>
  <property fmtid="{D5CDD505-2E9C-101B-9397-08002B2CF9AE}" pid="7" name="Committee">
    <vt:lpwstr>2;#Legislative Council Economy and Infrastructure Committee|62419f19-3c23-4e2a-baa8-0f4fd31bac70</vt:lpwstr>
  </property>
  <property fmtid="{D5CDD505-2E9C-101B-9397-08002B2CF9AE}" pid="8" name="_dlc_DocIdItemGuid">
    <vt:lpwstr>3def88f2-d012-4c1a-aa09-81a613313e13</vt:lpwstr>
  </property>
  <property fmtid="{D5CDD505-2E9C-101B-9397-08002B2CF9AE}" pid="9" name="_docset_NoMedatataSyncRequired">
    <vt:lpwstr>False</vt:lpwstr>
  </property>
</Properties>
</file>