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docProps/core.xml" ContentType="application/vnd.openxmlformats-package.core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90" r:id="rId2"/>
    <p:sldId id="485" r:id="rId3"/>
    <p:sldId id="525" r:id="rId4"/>
    <p:sldId id="526" r:id="rId5"/>
    <p:sldId id="322" r:id="rId6"/>
    <p:sldId id="326" r:id="rId7"/>
    <p:sldId id="523" r:id="rId8"/>
    <p:sldId id="501" r:id="rId9"/>
    <p:sldId id="505" r:id="rId10"/>
    <p:sldId id="509" r:id="rId11"/>
    <p:sldId id="344" r:id="rId12"/>
    <p:sldId id="496" r:id="rId13"/>
    <p:sldId id="450" r:id="rId14"/>
    <p:sldId id="520" r:id="rId15"/>
    <p:sldId id="522" r:id="rId16"/>
    <p:sldId id="527" r:id="rId17"/>
    <p:sldId id="524" r:id="rId18"/>
    <p:sldId id="378" r:id="rId19"/>
  </p:sldIdLst>
  <p:sldSz cx="12190413" cy="6858000"/>
  <p:notesSz cx="6858000" cy="9144000"/>
  <p:embeddedFontLst>
    <p:embeddedFont>
      <p:font typeface="ABBvoiceOffice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88" autoAdjust="0"/>
    <p:restoredTop sz="96754" autoAdjust="0"/>
  </p:normalViewPr>
  <p:slideViewPr>
    <p:cSldViewPr snapToGrid="0" snapToObjects="1" showGuides="1">
      <p:cViewPr varScale="1">
        <p:scale>
          <a:sx n="44" d="100"/>
          <a:sy n="44" d="100"/>
        </p:scale>
        <p:origin x="86" y="8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686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3828" y="10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accent5"/>
              </a:solidFill>
            </a:ln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C9F-4D66-9153-97EFCE13245D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2700">
                <a:solidFill>
                  <a:schemeClr val="accent5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C9F-4D66-9153-97EFCE13245D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7C9F-4D66-9153-97EFCE13245D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7C9F-4D66-9153-97EFCE13245D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7C9F-4D66-9153-97EFCE13245D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7C9F-4D66-9153-97EFCE13245D}"/>
              </c:ext>
            </c:extLst>
          </c:dPt>
          <c:cat>
            <c:numRef>
              <c:f>Tabelle1!$A$2:$A$9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16.66</c:v>
                </c:pt>
                <c:pt idx="1">
                  <c:v>16.66</c:v>
                </c:pt>
                <c:pt idx="2">
                  <c:v>16.66</c:v>
                </c:pt>
                <c:pt idx="3">
                  <c:v>16.66</c:v>
                </c:pt>
                <c:pt idx="4">
                  <c:v>16.66</c:v>
                </c:pt>
                <c:pt idx="5">
                  <c:v>16.66</c:v>
                </c:pt>
                <c:pt idx="6">
                  <c:v>16.66</c:v>
                </c:pt>
                <c:pt idx="7">
                  <c:v>16.66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C9F-4D66-9153-97EFCE132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3"/>
      </c:doughnutChart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/>
              <a:t>13-Feb-18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B1A6A-6BBE-4409-8C9E-DA0703379151}" type="datetimeFigureOut">
              <a:rPr lang="en-US" smtClean="0"/>
              <a:t>13-Feb-18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-373063" y="685800"/>
            <a:ext cx="6092826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4E69C-C28A-4BE6-BE89-71D8FB203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80975" y="482600"/>
            <a:ext cx="7580313" cy="42656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9C988A-6022-4868-A812-05759E7808C7}" type="slidenum">
              <a:rPr lang="de-DE" altLang="en-US" smtClean="0"/>
              <a:pPr/>
              <a:t>9</a:t>
            </a:fld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231427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80975" y="482600"/>
            <a:ext cx="7580313" cy="42656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9C988A-6022-4868-A812-05759E7808C7}" type="slidenum">
              <a:rPr lang="de-DE" altLang="en-US" smtClean="0"/>
              <a:pPr/>
              <a:t>10</a:t>
            </a:fld>
            <a:endParaRPr lang="de-DE" altLang="en-US" smtClean="0"/>
          </a:p>
        </p:txBody>
      </p:sp>
    </p:spTree>
    <p:extLst>
      <p:ext uri="{BB962C8B-B14F-4D97-AF65-F5344CB8AC3E}">
        <p14:creationId xmlns:p14="http://schemas.microsoft.com/office/powerpoint/2010/main" val="3033550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26E2B1-2914-488D-AAC4-A43FE6F19738}" type="slidenum">
              <a:rPr lang="de-DE" altLang="en-US" smtClean="0">
                <a:solidFill>
                  <a:prstClr val="black"/>
                </a:solidFill>
              </a:rPr>
              <a:pPr/>
              <a:t>13</a:t>
            </a:fld>
            <a:endParaRPr lang="de-DE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3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69925" y="741363"/>
            <a:ext cx="6580188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Illustrating areas</a:t>
            </a:r>
            <a:r>
              <a:rPr lang="en-US" altLang="en-US" baseline="0" dirty="0" smtClean="0"/>
              <a:t> that influence the operation of an EV charging network. </a:t>
            </a:r>
          </a:p>
          <a:p>
            <a:r>
              <a:rPr lang="en-US" altLang="en-US" dirty="0" smtClean="0"/>
              <a:t>All </a:t>
            </a:r>
            <a:r>
              <a:rPr lang="en-US" altLang="en-US" dirty="0"/>
              <a:t>areas have different information interest </a:t>
            </a:r>
            <a:r>
              <a:rPr lang="en-US" altLang="en-US" dirty="0" smtClean="0"/>
              <a:t>and even</a:t>
            </a:r>
            <a:r>
              <a:rPr lang="en-US" altLang="en-US" baseline="0" dirty="0" smtClean="0"/>
              <a:t> more important… all three areas are still exposed to disruptive changes.</a:t>
            </a:r>
          </a:p>
          <a:p>
            <a:r>
              <a:rPr lang="en-US" altLang="en-US" baseline="0" dirty="0" smtClean="0"/>
              <a:t>B2C:</a:t>
            </a:r>
          </a:p>
          <a:p>
            <a:pPr marL="170138" indent="-170138">
              <a:buFontTx/>
              <a:buChar char="-"/>
            </a:pPr>
            <a:r>
              <a:rPr lang="en-US" altLang="en-US" baseline="0" dirty="0" smtClean="0"/>
              <a:t>roaming between platforms</a:t>
            </a:r>
          </a:p>
          <a:p>
            <a:pPr marL="170138" indent="-170138">
              <a:buFontTx/>
              <a:buChar char="-"/>
            </a:pPr>
            <a:r>
              <a:rPr lang="en-US" altLang="en-US" baseline="0" dirty="0" smtClean="0"/>
              <a:t>Plug n charge</a:t>
            </a:r>
          </a:p>
          <a:p>
            <a:r>
              <a:rPr lang="en-US" altLang="en-US" baseline="0" dirty="0" smtClean="0"/>
              <a:t>Charger management:</a:t>
            </a:r>
          </a:p>
          <a:p>
            <a:pPr marL="170138" indent="-170138">
              <a:buFontTx/>
              <a:buChar char="-"/>
            </a:pPr>
            <a:r>
              <a:rPr lang="en-US" altLang="en-US" baseline="0" dirty="0" smtClean="0"/>
              <a:t>High power charging with 150kW, water cooled cables, 1000 V</a:t>
            </a:r>
          </a:p>
          <a:p>
            <a:r>
              <a:rPr lang="en-US" altLang="en-US" baseline="0" dirty="0" smtClean="0"/>
              <a:t>Grid Side</a:t>
            </a:r>
          </a:p>
          <a:p>
            <a:r>
              <a:rPr lang="en-US" altLang="en-US" baseline="0" dirty="0" smtClean="0"/>
              <a:t>- Just started… more and more questions from Enterprise mgmt. SW how to integrate EV chargers into SCADA systems </a:t>
            </a:r>
            <a:r>
              <a:rPr lang="en-US" altLang="en-US" baseline="0" dirty="0" err="1" smtClean="0"/>
              <a:t>etc</a:t>
            </a:r>
            <a:endParaRPr lang="en-US" altLang="en-US" baseline="0" dirty="0" smtClean="0"/>
          </a:p>
          <a:p>
            <a:pPr marL="170138" indent="-170138">
              <a:buFontTx/>
              <a:buChar char="-"/>
            </a:pPr>
            <a:endParaRPr lang="en-US" altLang="en-US" baseline="0" dirty="0" smtClean="0"/>
          </a:p>
          <a:p>
            <a:pPr marL="170138" indent="-170138">
              <a:buFontTx/>
              <a:buChar char="-"/>
            </a:pPr>
            <a:endParaRPr lang="en-US" altLang="en-US" dirty="0"/>
          </a:p>
          <a:p>
            <a:r>
              <a:rPr lang="en-US" altLang="en-US" dirty="0"/>
              <a:t>This can’t be handled locally at the charger. </a:t>
            </a:r>
            <a:r>
              <a:rPr lang="en-US" altLang="en-US" dirty="0" smtClean="0"/>
              <a:t>There</a:t>
            </a:r>
            <a:r>
              <a:rPr lang="en-US" altLang="en-US" baseline="0" dirty="0" smtClean="0"/>
              <a:t> is need for a platform. </a:t>
            </a:r>
            <a:r>
              <a:rPr lang="en-US" altLang="en-US" dirty="0" smtClean="0"/>
              <a:t>Therefore </a:t>
            </a:r>
            <a:r>
              <a:rPr lang="en-US" altLang="en-US" dirty="0"/>
              <a:t>we have implemented a cloud solution</a:t>
            </a:r>
          </a:p>
          <a:p>
            <a:r>
              <a:rPr lang="en-US" altLang="en-US" dirty="0"/>
              <a:t>Cloud solution is a platform that uses open API’s (preferred to use standards)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1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/>
          <p:cNvSpPr/>
          <p:nvPr userDrawn="1"/>
        </p:nvSpPr>
        <p:spPr bwMode="gray">
          <a:xfrm>
            <a:off x="273863" y="365752"/>
            <a:ext cx="1247775" cy="1866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700" dirty="0"/>
              <a:t>CONFIDENTIAL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68" y="6152859"/>
            <a:ext cx="896803" cy="350784"/>
          </a:xfrm>
          <a:prstGeom prst="rect">
            <a:avLst/>
          </a:prstGeom>
        </p:spPr>
      </p:pic>
      <p:sp>
        <p:nvSpPr>
          <p:cNvPr id="16" name="Text Placehold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3863" y="5076693"/>
            <a:ext cx="11629504" cy="147520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400" cap="all" baseline="0"/>
            </a:lvl2pPr>
            <a:lvl3pPr marL="1588" indent="0">
              <a:buNone/>
              <a:defRPr sz="1400" cap="all" baseline="0"/>
            </a:lvl3pPr>
            <a:lvl4pPr marL="1588" indent="0">
              <a:buNone/>
              <a:defRPr sz="1400" cap="all" baseline="0"/>
            </a:lvl4pPr>
            <a:lvl5pPr marL="1588" indent="0">
              <a:buNone/>
              <a:defRPr sz="1400" cap="all" baseline="0"/>
            </a:lvl5pPr>
            <a:lvl6pPr marL="1588" indent="0">
              <a:buNone/>
              <a:defRPr sz="1400" cap="all" baseline="0"/>
            </a:lvl6pPr>
            <a:lvl7pPr marL="1588" indent="0">
              <a:buNone/>
              <a:defRPr sz="1400" cap="all" baseline="0"/>
            </a:lvl7pPr>
            <a:lvl8pPr marL="1588" indent="0">
              <a:buNone/>
              <a:defRPr sz="1400" cap="all" baseline="0"/>
            </a:lvl8pPr>
            <a:lvl9pPr marL="1588" indent="0">
              <a:buNone/>
              <a:defRPr sz="1400" cap="all" baseline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3863" y="5293054"/>
            <a:ext cx="11629504" cy="4274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gray">
          <a:xfrm>
            <a:off x="273863" y="5785540"/>
            <a:ext cx="11629504" cy="287188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7167" y="6146509"/>
            <a:ext cx="11629504" cy="2160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  <a:lvl6pPr marL="0" indent="0">
              <a:buNone/>
              <a:defRPr sz="2000"/>
            </a:lvl6pPr>
            <a:lvl7pPr marL="0" indent="0">
              <a:buNone/>
              <a:defRPr sz="2000"/>
            </a:lvl7pPr>
            <a:lvl8pPr marL="0" indent="0">
              <a:buNone/>
              <a:defRPr sz="2000"/>
            </a:lvl8pPr>
            <a:lvl9pPr marL="0" indent="0"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 bwMode="gray">
          <a:xfrm>
            <a:off x="273863" y="4916508"/>
            <a:ext cx="408783" cy="548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2"/>
            <a:ext cx="12190413" cy="1161899"/>
          </a:xfrm>
        </p:spPr>
        <p:txBody>
          <a:bodyPr vert="horz" lIns="187188" tIns="313180" rIns="215986" bIns="0" rtlCol="0" anchor="t" anchorCtr="0">
            <a:noAutofit/>
          </a:bodyPr>
          <a:lstStyle>
            <a:lvl1pPr algn="l" defTabSz="9142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1" name="Inhaltsplatzhalter 3"/>
          <p:cNvSpPr>
            <a:spLocks noGrp="1"/>
          </p:cNvSpPr>
          <p:nvPr>
            <p:ph sz="half" idx="2"/>
          </p:nvPr>
        </p:nvSpPr>
        <p:spPr>
          <a:xfrm>
            <a:off x="1968248" y="1592263"/>
            <a:ext cx="8253926" cy="4608512"/>
          </a:xfrm>
        </p:spPr>
        <p:txBody>
          <a:bodyPr>
            <a:normAutofit/>
          </a:bodyPr>
          <a:lstStyle>
            <a:lvl1pPr marL="179359" indent="-179359"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22" name="Inhaltsplatzhalter 3"/>
          <p:cNvSpPr>
            <a:spLocks noGrp="1"/>
          </p:cNvSpPr>
          <p:nvPr>
            <p:ph sz="half" idx="11"/>
          </p:nvPr>
        </p:nvSpPr>
        <p:spPr>
          <a:xfrm>
            <a:off x="287835" y="1592263"/>
            <a:ext cx="1487823" cy="4608512"/>
          </a:xfrm>
        </p:spPr>
        <p:txBody>
          <a:bodyPr lIns="0" tIns="35998" rIns="0" bIns="0" numCol="1" spcCol="395975">
            <a:noAutofit/>
          </a:bodyPr>
          <a:lstStyle>
            <a:lvl1pPr marL="0" marR="0" indent="0" algn="l" defTabSz="914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0" marR="0" lvl="1" indent="0" algn="l" defTabSz="914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+mj-lt"/>
              <a:buNone/>
              <a:tabLst/>
              <a:defRPr/>
            </a:pPr>
            <a:r>
              <a:rPr lang="en-US" dirty="0" smtClean="0"/>
              <a:t>Second level</a:t>
            </a:r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802"/>
            <a:ext cx="12190413" cy="467099"/>
          </a:xfrm>
        </p:spPr>
        <p:txBody>
          <a:bodyPr vert="horz" lIns="187188" tIns="0" rIns="215986" bIns="0" rtlCol="0" anchor="t" anchorCtr="0">
            <a:normAutofit/>
          </a:bodyPr>
          <a:lstStyle>
            <a:lvl1pPr marL="0" indent="0" algn="l" defTabSz="914251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79359" lvl="0" indent="-179359" algn="l" defTabSz="914251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en-US" dirty="0" smtClean="0"/>
              <a:t>Click to edit Master subtitle style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Month DD, Year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DE" smtClean="0"/>
              <a:t>| Slide </a:t>
            </a:r>
            <a:fld id="{CF363E95-653D-48D7-8EB0-A81FED805B5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© ABB Group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5423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12190413" cy="1161899"/>
          </a:xfrm>
        </p:spPr>
        <p:txBody>
          <a:bodyPr vert="horz" lIns="187200" tIns="313200" rIns="216000" bIns="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803"/>
            <a:ext cx="12190413" cy="467099"/>
          </a:xfrm>
        </p:spPr>
        <p:txBody>
          <a:bodyPr vert="horz" lIns="187200" tIns="0" rIns="21600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79384" lvl="0" indent="-179384" algn="l" defTabSz="914377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2"/>
          </p:nvPr>
        </p:nvSpPr>
        <p:spPr>
          <a:xfrm>
            <a:off x="277221" y="6568159"/>
            <a:ext cx="959875" cy="108871"/>
          </a:xfrm>
          <a:prstGeom prst="rect">
            <a:avLst/>
          </a:prstGeom>
        </p:spPr>
        <p:txBody>
          <a:bodyPr/>
          <a:lstStyle/>
          <a:p>
            <a:fld id="{FD730055-D4F1-422E-AB7A-6E7C8DF90062}" type="datetime1">
              <a:rPr lang="en-US">
                <a:solidFill>
                  <a:srgbClr val="666666"/>
                </a:solidFill>
              </a:rPr>
              <a:pPr/>
              <a:t>13-Feb-18</a:t>
            </a:fld>
            <a:endParaRPr dirty="0">
              <a:solidFill>
                <a:srgbClr val="666666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>
          <a:xfrm>
            <a:off x="1247841" y="6569123"/>
            <a:ext cx="597947" cy="108871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666666"/>
                </a:solidFill>
              </a:rPr>
              <a:t>| Slide </a:t>
            </a:r>
            <a:fld id="{CF363E95-653D-48D7-8EB0-A81FED805B5F}" type="slidenum">
              <a:rPr>
                <a:solidFill>
                  <a:srgbClr val="666666"/>
                </a:solidFill>
              </a:rPr>
              <a:pPr/>
              <a:t>‹#›</a:t>
            </a:fld>
            <a:endParaRPr dirty="0">
              <a:solidFill>
                <a:srgbClr val="666666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>
          <a:xfrm>
            <a:off x="287829" y="6200776"/>
            <a:ext cx="1680413" cy="657224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66666"/>
                </a:solidFill>
              </a:rPr>
              <a:t>© ABB Group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68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54C4-F29A-4AC9-A36A-025D1E76F49D}" type="datetime4">
              <a:rPr lang="en-US" noProof="0" smtClean="0"/>
              <a:pPr/>
              <a:t>February 13, 2018</a:t>
            </a:fld>
            <a:endParaRPr lang="en-US" noProof="0" dirty="0"/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12190413" cy="692697"/>
          </a:xfrm>
          <a:prstGeom prst="rect">
            <a:avLst/>
          </a:prstGeom>
        </p:spPr>
        <p:txBody>
          <a:bodyPr vert="horz" lIns="187154" tIns="313125" rIns="215948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2699"/>
            <a:ext cx="12190413" cy="612105"/>
          </a:xfrm>
          <a:prstGeom prst="rect">
            <a:avLst/>
          </a:prstGeom>
        </p:spPr>
        <p:txBody>
          <a:bodyPr vert="horz" lIns="187154" tIns="0" rIns="215948" bIns="0" rtlCol="0" anchor="t" anchorCtr="0">
            <a:no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826088" y="6547907"/>
            <a:ext cx="7487025" cy="153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535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buFont typeface="Arial" panose="020B0604020202020204" pitchFamily="34" charset="0"/>
              <a:buChar char="‫"/>
              <a:tabLst/>
              <a:defRPr lang="en-US" sz="900" kern="1200" baseline="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 smtClean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18102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54C4-F29A-4AC9-A36A-025D1E76F49D}" type="datetime4">
              <a:rPr lang="en-US" noProof="0" smtClean="0"/>
              <a:pPr/>
              <a:t>February 13, 2018</a:t>
            </a:fld>
            <a:endParaRPr lang="en-US" noProof="0" dirty="0"/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12190413" cy="692697"/>
          </a:xfrm>
          <a:prstGeom prst="rect">
            <a:avLst/>
          </a:prstGeom>
        </p:spPr>
        <p:txBody>
          <a:bodyPr vert="horz" lIns="187154" tIns="313125" rIns="215948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2697"/>
            <a:ext cx="12190413" cy="612105"/>
          </a:xfrm>
          <a:prstGeom prst="rect">
            <a:avLst/>
          </a:prstGeom>
        </p:spPr>
        <p:txBody>
          <a:bodyPr vert="horz" lIns="187154" tIns="0" rIns="215948" bIns="0" rtlCol="0" anchor="t" anchorCtr="0">
            <a:no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noProof="0" dirty="0"/>
              <a:t>Subtitle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826088" y="6547907"/>
            <a:ext cx="7487025" cy="153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535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buFont typeface="Arial" panose="020B0604020202020204" pitchFamily="34" charset="0"/>
              <a:buChar char="‫"/>
              <a:tabLst/>
              <a:defRPr lang="en-US" sz="900" kern="1200" baseline="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  <a:lvl2pPr marL="357188" marR="0" indent="-1714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900" marR="0" indent="-184150" algn="l" defTabSz="10889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41829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24" y="1931198"/>
            <a:ext cx="11518500" cy="3982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21" y="682313"/>
            <a:ext cx="11518500" cy="39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21" y="1085213"/>
            <a:ext cx="115185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4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ver -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68" y="6152859"/>
            <a:ext cx="896803" cy="350784"/>
          </a:xfrm>
          <a:prstGeom prst="rect">
            <a:avLst/>
          </a:prstGeom>
        </p:spPr>
      </p:pic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3863" y="5076693"/>
            <a:ext cx="11629504" cy="147520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400" cap="all" baseline="0"/>
            </a:lvl2pPr>
            <a:lvl3pPr marL="1588" indent="0">
              <a:buNone/>
              <a:defRPr sz="1400" cap="all" baseline="0"/>
            </a:lvl3pPr>
            <a:lvl4pPr marL="1588" indent="0">
              <a:buNone/>
              <a:defRPr sz="1400" cap="all" baseline="0"/>
            </a:lvl4pPr>
            <a:lvl5pPr marL="1588" indent="0">
              <a:buNone/>
              <a:defRPr sz="1400" cap="all" baseline="0"/>
            </a:lvl5pPr>
            <a:lvl6pPr marL="1588" indent="0">
              <a:buNone/>
              <a:defRPr sz="1400" cap="all" baseline="0"/>
            </a:lvl6pPr>
            <a:lvl7pPr marL="1588" indent="0">
              <a:buNone/>
              <a:defRPr sz="1400" cap="all" baseline="0"/>
            </a:lvl7pPr>
            <a:lvl8pPr marL="1588" indent="0">
              <a:buNone/>
              <a:defRPr sz="1400" cap="all" baseline="0"/>
            </a:lvl8pPr>
            <a:lvl9pPr marL="1588" indent="0">
              <a:buNone/>
              <a:defRPr sz="1400" cap="all" baseline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3863" y="5293054"/>
            <a:ext cx="11629504" cy="4274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 bwMode="gray">
          <a:xfrm>
            <a:off x="273863" y="5785540"/>
            <a:ext cx="11629504" cy="287188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7167" y="6146509"/>
            <a:ext cx="11629504" cy="2160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  <a:lvl6pPr marL="0" indent="0">
              <a:buNone/>
              <a:defRPr sz="2000"/>
            </a:lvl6pPr>
            <a:lvl7pPr marL="0" indent="0">
              <a:buNone/>
              <a:defRPr sz="2000"/>
            </a:lvl7pPr>
            <a:lvl8pPr marL="0" indent="0">
              <a:buNone/>
              <a:defRPr sz="2000"/>
            </a:lvl8pPr>
            <a:lvl9pPr marL="0" indent="0"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: Rounded Corners 6"/>
          <p:cNvSpPr/>
          <p:nvPr userDrawn="1"/>
        </p:nvSpPr>
        <p:spPr bwMode="gray">
          <a:xfrm>
            <a:off x="273863" y="365752"/>
            <a:ext cx="1247775" cy="1866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700" dirty="0"/>
              <a:t>CONFIDENTIAL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73863" y="4916508"/>
            <a:ext cx="408783" cy="548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" y="0"/>
            <a:ext cx="12190416" cy="46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-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7257" cy="68580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00" y="1254278"/>
            <a:ext cx="11626834" cy="504000"/>
          </a:xfrm>
        </p:spPr>
        <p:txBody>
          <a:bodyPr lIns="0" tIns="0" rIns="0" bIns="0"/>
          <a:lstStyle>
            <a:lvl1pPr marL="0" indent="0" algn="l">
              <a:buNone/>
              <a:defRPr lang="en-US" sz="4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9400" y="622789"/>
            <a:ext cx="11626834" cy="558311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9400" y="1850505"/>
            <a:ext cx="11626834" cy="411675"/>
          </a:xfrm>
        </p:spPr>
        <p:txBody>
          <a:bodyPr lIns="0" tIns="0" rIns="0" bIns="0"/>
          <a:lstStyle>
            <a:lvl1pPr>
              <a:defRPr lang="en-US" sz="2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279400" y="374937"/>
            <a:ext cx="514350" cy="72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-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0"/>
            <a:ext cx="1219041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00" y="1254278"/>
            <a:ext cx="11626834" cy="504000"/>
          </a:xfrm>
        </p:spPr>
        <p:txBody>
          <a:bodyPr lIns="0" tIns="0" rIns="0" bIns="0"/>
          <a:lstStyle>
            <a:lvl1pPr marL="0" indent="0" algn="l">
              <a:buNone/>
              <a:defRPr lang="en-US" sz="4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9400" y="622789"/>
            <a:ext cx="11626834" cy="558311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9400" y="1850505"/>
            <a:ext cx="11626834" cy="411675"/>
          </a:xfrm>
        </p:spPr>
        <p:txBody>
          <a:bodyPr lIns="0" tIns="0" rIns="0" bIns="0"/>
          <a:lstStyle>
            <a:lvl1pPr>
              <a:defRPr lang="en-US" sz="2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279400" y="374937"/>
            <a:ext cx="514350" cy="72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-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00" y="1254278"/>
            <a:ext cx="11626834" cy="504000"/>
          </a:xfrm>
        </p:spPr>
        <p:txBody>
          <a:bodyPr lIns="0" tIns="0" rIns="0" bIns="0"/>
          <a:lstStyle>
            <a:lvl1pPr marL="0" indent="0" algn="l">
              <a:buNone/>
              <a:defRPr 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9400" y="622789"/>
            <a:ext cx="11626834" cy="558311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9400" y="1850505"/>
            <a:ext cx="11626834" cy="411675"/>
          </a:xfrm>
        </p:spPr>
        <p:txBody>
          <a:bodyPr lIns="0" tIns="0" rIns="0" bIns="0"/>
          <a:lstStyle>
            <a:lvl1pPr>
              <a:defRPr lang="en-US" sz="2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279400" y="374937"/>
            <a:ext cx="514350" cy="724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5542" y="1819425"/>
            <a:ext cx="11630692" cy="4093946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3pPr>
            <a:lvl4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4pPr>
            <a:lvl5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5pPr>
            <a:lvl6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6pPr>
            <a:lvl7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7pPr>
            <a:lvl8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8pPr>
            <a:lvl9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E3EF050F-B85E-4E30-B69F-9970B4AED387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279400" y="6094413"/>
            <a:ext cx="1162675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 bwMode="gray">
          <a:xfrm>
            <a:off x="279400" y="519805"/>
            <a:ext cx="327600" cy="3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1634119" y="6472540"/>
            <a:ext cx="0" cy="132461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 bwMode="gray">
          <a:xfrm>
            <a:off x="275713" y="6327549"/>
            <a:ext cx="337902" cy="88364"/>
            <a:chOff x="61913" y="5218113"/>
            <a:chExt cx="3138487" cy="820737"/>
          </a:xfrm>
          <a:solidFill>
            <a:schemeClr val="accent4"/>
          </a:solidFill>
        </p:grpSpPr>
        <p:sp>
          <p:nvSpPr>
            <p:cNvPr id="14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849" y="6397296"/>
            <a:ext cx="504523" cy="1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277019" y="1816571"/>
            <a:ext cx="11629215" cy="40968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00" y="1120928"/>
            <a:ext cx="11626834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0F7C878-2F48-47C1-A60E-F6C764D931DE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9400" y="622789"/>
            <a:ext cx="11626834" cy="4108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279400" y="6094413"/>
            <a:ext cx="1162675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 bwMode="gray">
          <a:xfrm>
            <a:off x="279400" y="519805"/>
            <a:ext cx="327600" cy="3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1634119" y="6472540"/>
            <a:ext cx="0" cy="132461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 bwMode="gray">
          <a:xfrm>
            <a:off x="275713" y="6327549"/>
            <a:ext cx="337902" cy="88364"/>
            <a:chOff x="61913" y="5218113"/>
            <a:chExt cx="3138487" cy="820737"/>
          </a:xfrm>
          <a:solidFill>
            <a:schemeClr val="accent4"/>
          </a:solidFill>
        </p:grpSpPr>
        <p:sp>
          <p:nvSpPr>
            <p:cNvPr id="16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849" y="6397296"/>
            <a:ext cx="504523" cy="1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00" y="1120928"/>
            <a:ext cx="11626834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604723B6-2C37-4C03-92C2-AA6C4A469955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279400" y="6094413"/>
            <a:ext cx="1162675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 bwMode="gray">
          <a:xfrm>
            <a:off x="279400" y="519805"/>
            <a:ext cx="327600" cy="3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1634119" y="6472540"/>
            <a:ext cx="0" cy="132461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 userDrawn="1"/>
        </p:nvGrpSpPr>
        <p:grpSpPr bwMode="gray">
          <a:xfrm>
            <a:off x="275713" y="6327549"/>
            <a:ext cx="337902" cy="88364"/>
            <a:chOff x="61913" y="5218113"/>
            <a:chExt cx="3138487" cy="820737"/>
          </a:xfrm>
          <a:solidFill>
            <a:schemeClr val="accent4"/>
          </a:solidFill>
        </p:grpSpPr>
        <p:sp>
          <p:nvSpPr>
            <p:cNvPr id="15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849" y="6397296"/>
            <a:ext cx="504523" cy="1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4430714"/>
            <a:ext cx="3838501" cy="149251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79400" y="459581"/>
            <a:ext cx="820800" cy="9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1A2D5558-364E-49CF-BD1C-98EA466A7C24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40941" y="6207919"/>
            <a:ext cx="8599905" cy="590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0" indent="0">
              <a:defRPr sz="1000">
                <a:solidFill>
                  <a:schemeClr val="accent4"/>
                </a:solidFill>
              </a:defRPr>
            </a:lvl2pPr>
            <a:lvl3pPr marL="0" indent="0">
              <a:defRPr sz="1000">
                <a:solidFill>
                  <a:schemeClr val="accent4"/>
                </a:solidFill>
              </a:defRPr>
            </a:lvl3pPr>
            <a:lvl4pPr marL="0" indent="0">
              <a:defRPr sz="1000">
                <a:solidFill>
                  <a:schemeClr val="accent4"/>
                </a:solidFill>
              </a:defRPr>
            </a:lvl4pPr>
            <a:lvl5pPr marL="0" indent="0">
              <a:defRPr sz="1000">
                <a:solidFill>
                  <a:schemeClr val="accent4"/>
                </a:solidFill>
              </a:defRPr>
            </a:lvl5pPr>
            <a:lvl6pPr marL="0" indent="0">
              <a:defRPr sz="1000">
                <a:solidFill>
                  <a:schemeClr val="accent4"/>
                </a:solidFill>
              </a:defRPr>
            </a:lvl6pPr>
            <a:lvl7pPr marL="0" indent="0">
              <a:defRPr sz="1000">
                <a:solidFill>
                  <a:schemeClr val="accent4"/>
                </a:solidFill>
              </a:defRPr>
            </a:lvl7pPr>
            <a:lvl8pPr marL="0" indent="0">
              <a:defRPr sz="1000">
                <a:solidFill>
                  <a:schemeClr val="accent4"/>
                </a:solidFill>
              </a:defRPr>
            </a:lvl8pPr>
            <a:lvl9pPr marL="0" indent="0">
              <a:defRPr sz="1000">
                <a:solidFill>
                  <a:schemeClr val="accent4"/>
                </a:solidFill>
              </a:defRPr>
            </a:lvl9pPr>
          </a:lstStyle>
          <a:p>
            <a:pPr lvl="8"/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73808" y="6489341"/>
            <a:ext cx="1162800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4"/>
                </a:solidFill>
              </a:defRPr>
            </a:lvl1pPr>
            <a:lvl2pPr marL="0" indent="0">
              <a:defRPr sz="1000">
                <a:solidFill>
                  <a:schemeClr val="accent4"/>
                </a:solidFill>
              </a:defRPr>
            </a:lvl2pPr>
            <a:lvl3pPr marL="0" indent="0">
              <a:defRPr sz="1000">
                <a:solidFill>
                  <a:schemeClr val="accent4"/>
                </a:solidFill>
              </a:defRPr>
            </a:lvl3pPr>
            <a:lvl4pPr marL="0" indent="0">
              <a:defRPr sz="1000">
                <a:solidFill>
                  <a:schemeClr val="accent4"/>
                </a:solidFill>
              </a:defRPr>
            </a:lvl4pPr>
            <a:lvl5pPr marL="0" indent="0">
              <a:defRPr sz="1000">
                <a:solidFill>
                  <a:schemeClr val="accent4"/>
                </a:solidFill>
              </a:defRPr>
            </a:lvl5pPr>
            <a:lvl6pPr marL="0" indent="0">
              <a:defRPr sz="1000">
                <a:solidFill>
                  <a:schemeClr val="accent4"/>
                </a:solidFill>
              </a:defRPr>
            </a:lvl6pPr>
            <a:lvl7pPr marL="0" indent="0">
              <a:defRPr sz="1000">
                <a:solidFill>
                  <a:schemeClr val="accent4"/>
                </a:solidFill>
              </a:defRPr>
            </a:lvl7pPr>
            <a:lvl8pPr marL="0" indent="0">
              <a:defRPr sz="1000">
                <a:solidFill>
                  <a:schemeClr val="accent4"/>
                </a:solidFill>
              </a:defRPr>
            </a:lvl8pPr>
            <a:lvl9pPr marL="0" indent="0">
              <a:defRPr sz="1000">
                <a:solidFill>
                  <a:schemeClr val="accent4"/>
                </a:solidFill>
              </a:defRPr>
            </a:lvl9pPr>
          </a:lstStyle>
          <a:p>
            <a:fld id="{CD1A06C5-A2CA-46BC-B3AE-AF5C4D0BE255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7019" y="1816571"/>
            <a:ext cx="11629133" cy="4096800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9400" y="622789"/>
            <a:ext cx="11626834" cy="410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39366" y="6473853"/>
            <a:ext cx="676800" cy="1327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accent4"/>
                </a:solidFill>
              </a:defRPr>
            </a:lvl1pPr>
            <a:lvl2pPr marL="0" indent="0">
              <a:defRPr sz="1200">
                <a:solidFill>
                  <a:schemeClr val="accent4"/>
                </a:solidFill>
              </a:defRPr>
            </a:lvl2pPr>
            <a:lvl3pPr marL="0" indent="0">
              <a:defRPr sz="1200">
                <a:solidFill>
                  <a:schemeClr val="accent4"/>
                </a:solidFill>
              </a:defRPr>
            </a:lvl3pPr>
            <a:lvl4pPr marL="0" indent="0">
              <a:defRPr sz="1200">
                <a:solidFill>
                  <a:schemeClr val="accent4"/>
                </a:solidFill>
              </a:defRPr>
            </a:lvl4pPr>
            <a:lvl5pPr marL="0" indent="0">
              <a:defRPr sz="1200">
                <a:solidFill>
                  <a:schemeClr val="accent4"/>
                </a:solidFill>
              </a:defRPr>
            </a:lvl5pPr>
            <a:lvl6pPr marL="0" indent="0">
              <a:defRPr sz="1200">
                <a:solidFill>
                  <a:schemeClr val="accent4"/>
                </a:solidFill>
              </a:defRPr>
            </a:lvl6pPr>
            <a:lvl7pPr marL="0" indent="0">
              <a:defRPr sz="1200">
                <a:solidFill>
                  <a:schemeClr val="accent4"/>
                </a:solidFill>
              </a:defRPr>
            </a:lvl7pPr>
            <a:lvl8pPr marL="0" indent="0">
              <a:defRPr sz="1200">
                <a:solidFill>
                  <a:schemeClr val="accent4"/>
                </a:solidFill>
              </a:defRPr>
            </a:lvl8pPr>
            <a:lvl9pPr marL="0" indent="0">
              <a:defRPr sz="1200">
                <a:solidFill>
                  <a:schemeClr val="accent4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8" r:id="rId4"/>
    <p:sldLayoutId id="2147483655" r:id="rId5"/>
    <p:sldLayoutId id="2147483653" r:id="rId6"/>
    <p:sldLayoutId id="2147483650" r:id="rId7"/>
    <p:sldLayoutId id="2147483651" r:id="rId8"/>
    <p:sldLayoutId id="2147483652" r:id="rId9"/>
    <p:sldLayoutId id="2147483659" r:id="rId10"/>
    <p:sldLayoutId id="2147483662" r:id="rId11"/>
    <p:sldLayoutId id="2147483664" r:id="rId12"/>
    <p:sldLayoutId id="2147483665" r:id="rId13"/>
    <p:sldLayoutId id="214748366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8" userDrawn="1">
          <p15:clr>
            <a:srgbClr val="A4A3A4"/>
          </p15:clr>
        </p15:guide>
        <p15:guide id="2" orient="horz" pos="3726" userDrawn="1">
          <p15:clr>
            <a:srgbClr val="A4A3A4"/>
          </p15:clr>
        </p15:guide>
        <p15:guide id="3" pos="7501" userDrawn="1">
          <p15:clr>
            <a:srgbClr val="A4A3A4"/>
          </p15:clr>
        </p15:guide>
        <p15:guide id="4" pos="176" userDrawn="1">
          <p15:clr>
            <a:srgbClr val="A4A3A4"/>
          </p15:clr>
        </p15:guide>
        <p15:guide id="5" orient="horz" pos="1146" userDrawn="1">
          <p15:clr>
            <a:srgbClr val="A4A3A4"/>
          </p15:clr>
        </p15:guide>
        <p15:guide id="6" orient="horz" pos="391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6.png"/><Relationship Id="rId5" Type="http://schemas.openxmlformats.org/officeDocument/2006/relationships/image" Target="../media/image145.jpg"/><Relationship Id="rId4" Type="http://schemas.openxmlformats.org/officeDocument/2006/relationships/image" Target="../media/image1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jpeg"/><Relationship Id="rId5" Type="http://schemas.openxmlformats.org/officeDocument/2006/relationships/image" Target="../media/image151.png"/><Relationship Id="rId15" Type="http://schemas.openxmlformats.org/officeDocument/2006/relationships/image" Target="../media/image16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png"/><Relationship Id="rId14" Type="http://schemas.openxmlformats.org/officeDocument/2006/relationships/image" Target="../media/image1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3" Type="http://schemas.openxmlformats.org/officeDocument/2006/relationships/chart" Target="../charts/chart1.xml"/><Relationship Id="rId7" Type="http://schemas.openxmlformats.org/officeDocument/2006/relationships/image" Target="../media/image168.png"/><Relationship Id="rId12" Type="http://schemas.openxmlformats.org/officeDocument/2006/relationships/image" Target="../media/image1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Relationship Id="rId14" Type="http://schemas.openxmlformats.org/officeDocument/2006/relationships/image" Target="../media/image1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jpeg"/><Relationship Id="rId3" Type="http://schemas.openxmlformats.org/officeDocument/2006/relationships/image" Target="../media/image177.jpeg"/><Relationship Id="rId7" Type="http://schemas.openxmlformats.org/officeDocument/2006/relationships/image" Target="../media/image181.png"/><Relationship Id="rId12" Type="http://schemas.openxmlformats.org/officeDocument/2006/relationships/image" Target="../media/image186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11" Type="http://schemas.openxmlformats.org/officeDocument/2006/relationships/image" Target="../media/image185.jpeg"/><Relationship Id="rId5" Type="http://schemas.openxmlformats.org/officeDocument/2006/relationships/image" Target="../media/image179.png"/><Relationship Id="rId10" Type="http://schemas.openxmlformats.org/officeDocument/2006/relationships/image" Target="../media/image184.jpeg"/><Relationship Id="rId4" Type="http://schemas.openxmlformats.org/officeDocument/2006/relationships/image" Target="../media/image178.png"/><Relationship Id="rId9" Type="http://schemas.openxmlformats.org/officeDocument/2006/relationships/image" Target="../media/image183.jpeg"/><Relationship Id="rId14" Type="http://schemas.openxmlformats.org/officeDocument/2006/relationships/image" Target="../media/image18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jpeg"/><Relationship Id="rId2" Type="http://schemas.openxmlformats.org/officeDocument/2006/relationships/hyperlink" Target="http://www.google.nl/url?sa=i&amp;rct=j&amp;q=&amp;esrc=s&amp;frm=1&amp;source=images&amp;cd=&amp;cad=rja&amp;docid=whsGsEV7lLwUbM&amp;tbnid=e5EpSrB07goNpM:&amp;ved=0CAUQjRw&amp;url=http://www.catastrophemap.com/&amp;ei=nupJUaS4I-q90QWRuoHADA&amp;bvm=bv.44011176,d.ZWU&amp;psig=AFQjCNGD06nBvyXvL_-1cVhx_SuH2J_oQw&amp;ust=1363885053015675" TargetMode="External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29" Type="http://schemas.openxmlformats.org/officeDocument/2006/relationships/image" Target="../media/image56.png"/><Relationship Id="rId41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jpeg"/><Relationship Id="rId40" Type="http://schemas.openxmlformats.org/officeDocument/2006/relationships/image" Target="../media/image67.pn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4" Type="http://schemas.openxmlformats.org/officeDocument/2006/relationships/image" Target="../media/image71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Relationship Id="rId22" Type="http://schemas.openxmlformats.org/officeDocument/2006/relationships/image" Target="../media/image49.jpe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jpeg"/><Relationship Id="rId43" Type="http://schemas.openxmlformats.org/officeDocument/2006/relationships/image" Target="../media/image7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jpeg"/><Relationship Id="rId18" Type="http://schemas.openxmlformats.org/officeDocument/2006/relationships/image" Target="../media/image93.png"/><Relationship Id="rId26" Type="http://schemas.openxmlformats.org/officeDocument/2006/relationships/image" Target="../media/image101.jpeg"/><Relationship Id="rId39" Type="http://schemas.openxmlformats.org/officeDocument/2006/relationships/image" Target="../media/image113.png"/><Relationship Id="rId21" Type="http://schemas.openxmlformats.org/officeDocument/2006/relationships/image" Target="../media/image96.png"/><Relationship Id="rId34" Type="http://schemas.openxmlformats.org/officeDocument/2006/relationships/image" Target="../media/image109.jpg"/><Relationship Id="rId42" Type="http://schemas.openxmlformats.org/officeDocument/2006/relationships/image" Target="../media/image116.JPG"/><Relationship Id="rId47" Type="http://schemas.openxmlformats.org/officeDocument/2006/relationships/image" Target="../media/image121.JPG"/><Relationship Id="rId50" Type="http://schemas.openxmlformats.org/officeDocument/2006/relationships/image" Target="../media/image124.JPG"/><Relationship Id="rId55" Type="http://schemas.openxmlformats.org/officeDocument/2006/relationships/image" Target="../media/image129.JPG"/><Relationship Id="rId63" Type="http://schemas.openxmlformats.org/officeDocument/2006/relationships/image" Target="../media/image137.JP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6" Type="http://schemas.openxmlformats.org/officeDocument/2006/relationships/image" Target="../media/image91.jpeg"/><Relationship Id="rId20" Type="http://schemas.openxmlformats.org/officeDocument/2006/relationships/image" Target="../media/image95.jpeg"/><Relationship Id="rId29" Type="http://schemas.openxmlformats.org/officeDocument/2006/relationships/image" Target="../media/image104.jpeg"/><Relationship Id="rId41" Type="http://schemas.openxmlformats.org/officeDocument/2006/relationships/image" Target="../media/image115.jpg"/><Relationship Id="rId54" Type="http://schemas.openxmlformats.org/officeDocument/2006/relationships/image" Target="../media/image128.JPG"/><Relationship Id="rId62" Type="http://schemas.openxmlformats.org/officeDocument/2006/relationships/image" Target="../media/image13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24" Type="http://schemas.openxmlformats.org/officeDocument/2006/relationships/image" Target="../media/image99.jpeg"/><Relationship Id="rId32" Type="http://schemas.openxmlformats.org/officeDocument/2006/relationships/image" Target="../media/image107.jpeg"/><Relationship Id="rId37" Type="http://schemas.microsoft.com/office/2007/relationships/hdphoto" Target="../media/hdphoto1.wdp"/><Relationship Id="rId40" Type="http://schemas.openxmlformats.org/officeDocument/2006/relationships/image" Target="../media/image114.jpg"/><Relationship Id="rId45" Type="http://schemas.openxmlformats.org/officeDocument/2006/relationships/image" Target="../media/image119.JPG"/><Relationship Id="rId53" Type="http://schemas.openxmlformats.org/officeDocument/2006/relationships/image" Target="../media/image127.JPG"/><Relationship Id="rId58" Type="http://schemas.openxmlformats.org/officeDocument/2006/relationships/image" Target="../media/image132.JPG"/><Relationship Id="rId66" Type="http://schemas.openxmlformats.org/officeDocument/2006/relationships/image" Target="../media/image140.JP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jpeg"/><Relationship Id="rId36" Type="http://schemas.openxmlformats.org/officeDocument/2006/relationships/image" Target="../media/image111.png"/><Relationship Id="rId49" Type="http://schemas.openxmlformats.org/officeDocument/2006/relationships/image" Target="../media/image123.png"/><Relationship Id="rId57" Type="http://schemas.openxmlformats.org/officeDocument/2006/relationships/image" Target="../media/image131.JPG"/><Relationship Id="rId61" Type="http://schemas.openxmlformats.org/officeDocument/2006/relationships/image" Target="../media/image135.JPG"/><Relationship Id="rId10" Type="http://schemas.openxmlformats.org/officeDocument/2006/relationships/image" Target="../media/image85.jpeg"/><Relationship Id="rId19" Type="http://schemas.openxmlformats.org/officeDocument/2006/relationships/image" Target="../media/image94.jpeg"/><Relationship Id="rId31" Type="http://schemas.openxmlformats.org/officeDocument/2006/relationships/image" Target="../media/image106.jpeg"/><Relationship Id="rId44" Type="http://schemas.openxmlformats.org/officeDocument/2006/relationships/image" Target="../media/image118.JPG"/><Relationship Id="rId52" Type="http://schemas.openxmlformats.org/officeDocument/2006/relationships/image" Target="../media/image126.JPG"/><Relationship Id="rId60" Type="http://schemas.openxmlformats.org/officeDocument/2006/relationships/image" Target="../media/image134.png"/><Relationship Id="rId65" Type="http://schemas.openxmlformats.org/officeDocument/2006/relationships/image" Target="../media/image139.JP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jpeg"/><Relationship Id="rId30" Type="http://schemas.openxmlformats.org/officeDocument/2006/relationships/image" Target="../media/image105.jpeg"/><Relationship Id="rId35" Type="http://schemas.openxmlformats.org/officeDocument/2006/relationships/image" Target="../media/image110.jpg"/><Relationship Id="rId43" Type="http://schemas.openxmlformats.org/officeDocument/2006/relationships/image" Target="../media/image117.JPG"/><Relationship Id="rId48" Type="http://schemas.openxmlformats.org/officeDocument/2006/relationships/image" Target="../media/image122.png"/><Relationship Id="rId56" Type="http://schemas.openxmlformats.org/officeDocument/2006/relationships/image" Target="../media/image130.JPG"/><Relationship Id="rId64" Type="http://schemas.openxmlformats.org/officeDocument/2006/relationships/image" Target="../media/image138.JPG"/><Relationship Id="rId8" Type="http://schemas.openxmlformats.org/officeDocument/2006/relationships/image" Target="../media/image83.png"/><Relationship Id="rId51" Type="http://schemas.openxmlformats.org/officeDocument/2006/relationships/image" Target="../media/image125.JPG"/><Relationship Id="rId3" Type="http://schemas.openxmlformats.org/officeDocument/2006/relationships/image" Target="../media/image78.png"/><Relationship Id="rId12" Type="http://schemas.openxmlformats.org/officeDocument/2006/relationships/image" Target="../media/image87.jpeg"/><Relationship Id="rId17" Type="http://schemas.openxmlformats.org/officeDocument/2006/relationships/image" Target="../media/image92.png"/><Relationship Id="rId25" Type="http://schemas.openxmlformats.org/officeDocument/2006/relationships/image" Target="../media/image100.jpeg"/><Relationship Id="rId33" Type="http://schemas.openxmlformats.org/officeDocument/2006/relationships/image" Target="../media/image108.jpg"/><Relationship Id="rId38" Type="http://schemas.openxmlformats.org/officeDocument/2006/relationships/image" Target="../media/image112.JPG"/><Relationship Id="rId46" Type="http://schemas.openxmlformats.org/officeDocument/2006/relationships/image" Target="../media/image120.JPG"/><Relationship Id="rId59" Type="http://schemas.openxmlformats.org/officeDocument/2006/relationships/image" Target="../media/image1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"/>
            <a:ext cx="12191206" cy="685755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November  13</a:t>
            </a:r>
            <a:r>
              <a:rPr lang="en-US" baseline="30000" dirty="0" smtClean="0"/>
              <a:t>th</a:t>
            </a:r>
            <a:r>
              <a:rPr lang="en-US" dirty="0" smtClean="0"/>
              <a:t>, </a:t>
            </a:r>
            <a:r>
              <a:rPr lang="en-US" dirty="0"/>
              <a:t>2017 / Steven Dorresteijn / </a:t>
            </a:r>
            <a:r>
              <a:rPr lang="en-US" dirty="0" smtClean="0"/>
              <a:t>EP EVI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 </a:t>
            </a:r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Company </a:t>
            </a:r>
            <a:r>
              <a:rPr lang="en-US" dirty="0"/>
              <a:t>presentation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68" y="6152859"/>
            <a:ext cx="896803" cy="3507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gray">
          <a:xfrm>
            <a:off x="273863" y="4916508"/>
            <a:ext cx="408783" cy="548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gray">
          <a:xfrm>
            <a:off x="288456" y="3391341"/>
            <a:ext cx="2816352" cy="257656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182880" bIns="72000" rtlCol="0" anchor="t" anchorCtr="0"/>
          <a:lstStyle/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gray">
          <a:xfrm>
            <a:off x="3217329" y="3391342"/>
            <a:ext cx="2816352" cy="257656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182880" bIns="72000" rtlCol="0" anchor="t" anchorCtr="0"/>
          <a:lstStyle/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gray">
          <a:xfrm>
            <a:off x="6186081" y="3391341"/>
            <a:ext cx="2797052" cy="257656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182880" bIns="72000" rtlCol="0" anchor="t" anchorCtr="0"/>
          <a:lstStyle/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41" name="Rectangle 40"/>
          <p:cNvSpPr/>
          <p:nvPr/>
        </p:nvSpPr>
        <p:spPr bwMode="gray">
          <a:xfrm>
            <a:off x="9110133" y="3391341"/>
            <a:ext cx="2654148" cy="257656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182880" bIns="72000" rtlCol="0" anchor="t" anchorCtr="0"/>
          <a:lstStyle/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48138" name="Titel 1"/>
          <p:cNvSpPr>
            <a:spLocks noGrp="1"/>
          </p:cNvSpPr>
          <p:nvPr>
            <p:ph type="title"/>
          </p:nvPr>
        </p:nvSpPr>
        <p:spPr>
          <a:xfrm>
            <a:off x="270344" y="622789"/>
            <a:ext cx="11635890" cy="410899"/>
          </a:xfrm>
        </p:spPr>
        <p:txBody>
          <a:bodyPr/>
          <a:lstStyle/>
          <a:p>
            <a:r>
              <a:rPr lang="en-US" altLang="en-US" dirty="0" smtClean="0"/>
              <a:t>Public and commercial car charging – use cases</a:t>
            </a:r>
            <a:endParaRPr altLang="en-US" dirty="0" smtClean="0">
              <a:solidFill>
                <a:schemeClr val="accent2"/>
              </a:solidFill>
            </a:endParaRPr>
          </a:p>
        </p:txBody>
      </p:sp>
      <p:sp>
        <p:nvSpPr>
          <p:cNvPr id="48156" name="AutoShape 4" descr="http://www.vw.com.hk/content/medialib/vwd4/global/mom/golf_7/keyvisuals/golf_egolf_122013/_jcr_content/renditions/item.685.325.file/golf_egolf_122013.jpg"/>
          <p:cNvSpPr>
            <a:spLocks noChangeAspect="1" noChangeArrowheads="1"/>
          </p:cNvSpPr>
          <p:nvPr/>
        </p:nvSpPr>
        <p:spPr bwMode="auto">
          <a:xfrm>
            <a:off x="1586706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Charging service should match charging application and demand</a:t>
            </a:r>
            <a:endParaRPr lang="en-US" dirty="0"/>
          </a:p>
        </p:txBody>
      </p:sp>
      <p:sp>
        <p:nvSpPr>
          <p:cNvPr id="3" name="Pentagon 2"/>
          <p:cNvSpPr/>
          <p:nvPr/>
        </p:nvSpPr>
        <p:spPr bwMode="gray">
          <a:xfrm>
            <a:off x="279400" y="1688641"/>
            <a:ext cx="11628438" cy="339725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/>
              <a:t>Public and commercial EV Charging</a:t>
            </a:r>
          </a:p>
        </p:txBody>
      </p:sp>
      <p:sp>
        <p:nvSpPr>
          <p:cNvPr id="17" name="Pentagon 16"/>
          <p:cNvSpPr/>
          <p:nvPr/>
        </p:nvSpPr>
        <p:spPr bwMode="gray">
          <a:xfrm>
            <a:off x="9110133" y="2096115"/>
            <a:ext cx="2797706" cy="339725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/>
              <a:t>DC High Power</a:t>
            </a:r>
          </a:p>
        </p:txBody>
      </p:sp>
      <p:sp>
        <p:nvSpPr>
          <p:cNvPr id="5" name="Rectangle 4"/>
          <p:cNvSpPr/>
          <p:nvPr/>
        </p:nvSpPr>
        <p:spPr bwMode="gray">
          <a:xfrm>
            <a:off x="6163731" y="2096115"/>
            <a:ext cx="2819402" cy="3397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/>
              <a:t>DC </a:t>
            </a:r>
            <a:r>
              <a:rPr lang="en-US" sz="1400" b="1" dirty="0" smtClean="0"/>
              <a:t>Fast</a:t>
            </a:r>
            <a:endParaRPr lang="en-US" sz="1400" b="1" dirty="0"/>
          </a:p>
        </p:txBody>
      </p:sp>
      <p:sp>
        <p:nvSpPr>
          <p:cNvPr id="18" name="Rectangle 17"/>
          <p:cNvSpPr/>
          <p:nvPr/>
        </p:nvSpPr>
        <p:spPr bwMode="gray">
          <a:xfrm>
            <a:off x="3217329" y="2096115"/>
            <a:ext cx="2816352" cy="3397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/>
              <a:t>DC destination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 bwMode="gray">
          <a:xfrm>
            <a:off x="279400" y="2096115"/>
            <a:ext cx="2816352" cy="3397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/>
              <a:t>AC destination</a:t>
            </a:r>
            <a:endParaRPr lang="en-US" sz="1400" b="1" dirty="0"/>
          </a:p>
        </p:txBody>
      </p:sp>
      <p:sp>
        <p:nvSpPr>
          <p:cNvPr id="22" name="Pentagon 21"/>
          <p:cNvSpPr/>
          <p:nvPr/>
        </p:nvSpPr>
        <p:spPr bwMode="gray">
          <a:xfrm>
            <a:off x="9110133" y="2503589"/>
            <a:ext cx="2797706" cy="339725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150 to 350kW+</a:t>
            </a:r>
          </a:p>
        </p:txBody>
      </p:sp>
      <p:sp>
        <p:nvSpPr>
          <p:cNvPr id="23" name="Rectangle 22"/>
          <p:cNvSpPr/>
          <p:nvPr/>
        </p:nvSpPr>
        <p:spPr bwMode="gray">
          <a:xfrm>
            <a:off x="6163731" y="2503589"/>
            <a:ext cx="2819402" cy="3397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50 KW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 bwMode="gray">
          <a:xfrm>
            <a:off x="3217329" y="2503589"/>
            <a:ext cx="2816352" cy="3397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20-25 kW</a:t>
            </a:r>
            <a:endParaRPr lang="en-US" sz="1600" b="1" dirty="0"/>
          </a:p>
        </p:txBody>
      </p:sp>
      <p:sp>
        <p:nvSpPr>
          <p:cNvPr id="26" name="Rectangle 25"/>
          <p:cNvSpPr/>
          <p:nvPr/>
        </p:nvSpPr>
        <p:spPr bwMode="gray">
          <a:xfrm>
            <a:off x="279400" y="2503589"/>
            <a:ext cx="2816352" cy="3397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3-22 </a:t>
            </a:r>
            <a:r>
              <a:rPr lang="en-US" sz="1600" dirty="0"/>
              <a:t>kW</a:t>
            </a:r>
            <a:endParaRPr lang="en-US" sz="1600" b="1" dirty="0"/>
          </a:p>
        </p:txBody>
      </p:sp>
      <p:sp>
        <p:nvSpPr>
          <p:cNvPr id="27" name="Pentagon 26"/>
          <p:cNvSpPr/>
          <p:nvPr/>
        </p:nvSpPr>
        <p:spPr bwMode="gray">
          <a:xfrm>
            <a:off x="9101077" y="2911062"/>
            <a:ext cx="2797706" cy="339725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10-20 min</a:t>
            </a:r>
          </a:p>
        </p:txBody>
      </p:sp>
      <p:sp>
        <p:nvSpPr>
          <p:cNvPr id="28" name="Rectangle 27"/>
          <p:cNvSpPr/>
          <p:nvPr/>
        </p:nvSpPr>
        <p:spPr bwMode="gray">
          <a:xfrm>
            <a:off x="6154675" y="2911062"/>
            <a:ext cx="2819402" cy="3397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20-90 min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 bwMode="gray">
          <a:xfrm>
            <a:off x="3208273" y="2911062"/>
            <a:ext cx="2816352" cy="3397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1-3 hours</a:t>
            </a:r>
            <a:endParaRPr lang="en-US" sz="1600" b="1" dirty="0"/>
          </a:p>
        </p:txBody>
      </p:sp>
      <p:sp>
        <p:nvSpPr>
          <p:cNvPr id="30" name="Rectangle 29"/>
          <p:cNvSpPr/>
          <p:nvPr/>
        </p:nvSpPr>
        <p:spPr bwMode="gray">
          <a:xfrm>
            <a:off x="270344" y="2911062"/>
            <a:ext cx="2816352" cy="3397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4-16 hours</a:t>
            </a:r>
            <a:endParaRPr lang="en-US" sz="1600" b="1" dirty="0"/>
          </a:p>
        </p:txBody>
      </p:sp>
      <p:sp>
        <p:nvSpPr>
          <p:cNvPr id="38" name="Date Placeholder 3"/>
          <p:cNvSpPr txBox="1">
            <a:spLocks/>
          </p:cNvSpPr>
          <p:nvPr/>
        </p:nvSpPr>
        <p:spPr bwMode="gray">
          <a:xfrm>
            <a:off x="273808" y="6489341"/>
            <a:ext cx="1312898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4723B6-2C37-4C03-92C2-AA6C4A469955}" type="datetime4">
              <a:rPr lang="en-US" smtClean="0"/>
              <a:pPr/>
              <a:t>February 13, 2018</a:t>
            </a:fld>
            <a:endParaRPr lang="en-US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739366" y="6473853"/>
            <a:ext cx="676800" cy="132744"/>
          </a:xfr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/>
              <a:pPr/>
              <a:t>10</a:t>
            </a:fld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0" t="18665" r="33023" b="12250"/>
          <a:stretch/>
        </p:blipFill>
        <p:spPr>
          <a:xfrm>
            <a:off x="9868186" y="4430503"/>
            <a:ext cx="603787" cy="12843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0" t="18665" r="33023" b="12250"/>
          <a:stretch/>
        </p:blipFill>
        <p:spPr>
          <a:xfrm>
            <a:off x="9253139" y="4430503"/>
            <a:ext cx="615047" cy="128437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5" t="28507" b="24046"/>
          <a:stretch/>
        </p:blipFill>
        <p:spPr>
          <a:xfrm>
            <a:off x="10437207" y="3661496"/>
            <a:ext cx="1128021" cy="1109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210" y="3505250"/>
            <a:ext cx="1020478" cy="2414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gray">
          <a:xfrm>
            <a:off x="644119" y="4126960"/>
            <a:ext cx="2105025" cy="1267342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ctr"/>
            <a:r>
              <a:rPr lang="en-US" sz="1400" dirty="0" smtClean="0"/>
              <a:t>More information will follow in a later stage</a:t>
            </a:r>
            <a:br>
              <a:rPr lang="en-US" sz="1400" dirty="0" smtClean="0"/>
            </a:br>
            <a:endParaRPr lang="en-US" sz="1400" dirty="0" smtClean="0"/>
          </a:p>
          <a:p>
            <a:pPr algn="ctr"/>
            <a:r>
              <a:rPr lang="en-US" sz="1400" dirty="0" smtClean="0"/>
              <a:t>Expected availability Q2-2018</a:t>
            </a:r>
          </a:p>
        </p:txBody>
      </p:sp>
      <p:pic>
        <p:nvPicPr>
          <p:cNvPr id="5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1595" y="3726009"/>
            <a:ext cx="2092160" cy="176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9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932" y="3031638"/>
            <a:ext cx="719297" cy="190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Placeholder 29"/>
          <p:cNvSpPr>
            <a:spLocks noGrp="1"/>
          </p:cNvSpPr>
          <p:nvPr>
            <p:ph type="body" sz="quarter" idx="17"/>
          </p:nvPr>
        </p:nvSpPr>
        <p:spPr>
          <a:xfrm>
            <a:off x="559039" y="4585928"/>
            <a:ext cx="11629215" cy="154738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BBvoiceOffice" panose="020B0604020202020204" charset="0"/>
              </a:rPr>
              <a:t>Terra </a:t>
            </a:r>
            <a:r>
              <a:rPr lang="en-US" b="1" dirty="0">
                <a:solidFill>
                  <a:srgbClr val="000000"/>
                </a:solidFill>
                <a:latin typeface="ABBvoiceOffice" panose="020B0604020202020204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ABBvoiceOffice" panose="020B0604020202020204" charset="0"/>
              </a:rPr>
              <a:t>3 (50kW)	</a:t>
            </a:r>
            <a:r>
              <a:rPr lang="en-US" b="1" dirty="0" smtClean="0">
                <a:solidFill>
                  <a:srgbClr val="000000"/>
                </a:solidFill>
                <a:latin typeface="ABBvoiceOffice" panose="020B0604020202020204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ABBvoiceOffice" panose="020B060402020202020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BBvoiceOffice" panose="020B0604020202020204" charset="0"/>
              </a:rPr>
              <a:t>- (Combo) = Combined Charging Systems (CCS</a:t>
            </a:r>
            <a:r>
              <a:rPr lang="en-US" dirty="0" smtClean="0">
                <a:solidFill>
                  <a:srgbClr val="000000"/>
                </a:solidFill>
                <a:latin typeface="ABBvoiceOffice" panose="020B0604020202020204" charset="0"/>
              </a:rPr>
              <a:t>)	</a:t>
            </a:r>
            <a:r>
              <a:rPr lang="en-US" dirty="0">
                <a:solidFill>
                  <a:srgbClr val="000000"/>
                </a:solidFill>
                <a:latin typeface="ABBvoiceOffice" panose="020B0604020202020204" charset="0"/>
              </a:rPr>
              <a:t>	- DC</a:t>
            </a:r>
          </a:p>
          <a:p>
            <a:r>
              <a:rPr lang="pl-PL" dirty="0">
                <a:solidFill>
                  <a:srgbClr val="000000"/>
                </a:solidFill>
                <a:latin typeface="ABBvoiceOffice" panose="020B0604020202020204" charset="0"/>
              </a:rPr>
              <a:t>Terra </a:t>
            </a:r>
            <a:r>
              <a:rPr lang="pl-PL" b="1" dirty="0">
                <a:solidFill>
                  <a:srgbClr val="000000"/>
                </a:solidFill>
                <a:latin typeface="ABBvoiceOffice" panose="020B0604020202020204" charset="0"/>
              </a:rPr>
              <a:t>2</a:t>
            </a:r>
            <a:r>
              <a:rPr lang="pl-PL" dirty="0">
                <a:solidFill>
                  <a:srgbClr val="000000"/>
                </a:solidFill>
                <a:latin typeface="ABBvoiceOffice" panose="020B0604020202020204" charset="0"/>
              </a:rPr>
              <a:t>3 (20kW)	</a:t>
            </a:r>
            <a:r>
              <a:rPr lang="pl-PL" b="1" dirty="0" smtClean="0">
                <a:solidFill>
                  <a:srgbClr val="000000"/>
                </a:solidFill>
                <a:latin typeface="ABBvoiceOffice" panose="020B0604020202020204" charset="0"/>
              </a:rPr>
              <a:t>J</a:t>
            </a:r>
            <a:r>
              <a:rPr lang="pl-PL" dirty="0" smtClean="0">
                <a:solidFill>
                  <a:srgbClr val="000000"/>
                </a:solidFill>
                <a:latin typeface="ABBvoiceOffice" panose="020B0604020202020204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ABBvoiceOffice" panose="020B0604020202020204" charset="0"/>
              </a:rPr>
              <a:t>- (Japan)   = CHAdeMO 			</a:t>
            </a:r>
            <a:r>
              <a:rPr lang="en-US" dirty="0" smtClean="0">
                <a:solidFill>
                  <a:srgbClr val="000000"/>
                </a:solidFill>
                <a:latin typeface="ABBvoiceOffice" panose="020B0604020202020204" charset="0"/>
              </a:rPr>
              <a:t>	</a:t>
            </a:r>
            <a:r>
              <a:rPr lang="pl-PL" dirty="0" smtClean="0">
                <a:solidFill>
                  <a:srgbClr val="000000"/>
                </a:solidFill>
                <a:latin typeface="ABBvoiceOffice" panose="020B0604020202020204" charset="0"/>
              </a:rPr>
              <a:t>- </a:t>
            </a:r>
            <a:r>
              <a:rPr lang="pl-PL" dirty="0">
                <a:solidFill>
                  <a:srgbClr val="000000"/>
                </a:solidFill>
                <a:latin typeface="ABBvoiceOffice" panose="020B0604020202020204" charset="0"/>
              </a:rPr>
              <a:t>DC</a:t>
            </a:r>
          </a:p>
          <a:p>
            <a:r>
              <a:rPr lang="en-US" dirty="0">
                <a:solidFill>
                  <a:srgbClr val="000000"/>
                </a:solidFill>
                <a:latin typeface="ABBvoiceOffice" panose="020B0604020202020204" charset="0"/>
              </a:rPr>
              <a:t>		</a:t>
            </a:r>
            <a:r>
              <a:rPr lang="en-US" b="1" dirty="0" smtClean="0">
                <a:solidFill>
                  <a:srgbClr val="000000"/>
                </a:solidFill>
                <a:latin typeface="ABBvoiceOffice" panose="020B0604020202020204" charset="0"/>
              </a:rPr>
              <a:t>Z</a:t>
            </a:r>
            <a:r>
              <a:rPr lang="en-US" dirty="0" smtClean="0">
                <a:solidFill>
                  <a:srgbClr val="000000"/>
                </a:solidFill>
                <a:latin typeface="ABBvoiceOffice" panose="020B060402020202020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BBvoiceOffice" panose="020B0604020202020204" charset="0"/>
              </a:rPr>
              <a:t>- (China)   = GB				</a:t>
            </a:r>
            <a:r>
              <a:rPr lang="en-US" dirty="0" smtClean="0">
                <a:solidFill>
                  <a:srgbClr val="000000"/>
                </a:solidFill>
                <a:latin typeface="ABBvoiceOffice" panose="020B0604020202020204" charset="0"/>
              </a:rPr>
              <a:t>	- </a:t>
            </a:r>
            <a:r>
              <a:rPr lang="en-US" dirty="0">
                <a:solidFill>
                  <a:srgbClr val="000000"/>
                </a:solidFill>
                <a:latin typeface="ABBvoiceOffice" panose="020B0604020202020204" charset="0"/>
              </a:rPr>
              <a:t>DC</a:t>
            </a:r>
          </a:p>
          <a:p>
            <a:pPr>
              <a:buSzPts val="1400"/>
            </a:pPr>
            <a:r>
              <a:rPr lang="sv-SE" dirty="0">
                <a:solidFill>
                  <a:srgbClr val="000000"/>
                </a:solidFill>
                <a:latin typeface="ABBvoiceOffice" panose="020B0604020202020204" charset="0"/>
              </a:rPr>
              <a:t>		</a:t>
            </a:r>
            <a:r>
              <a:rPr lang="sv-SE" b="1" dirty="0" smtClean="0">
                <a:solidFill>
                  <a:srgbClr val="000000"/>
                </a:solidFill>
                <a:latin typeface="ABBvoiceOffice" panose="020B0604020202020204" charset="0"/>
              </a:rPr>
              <a:t>T</a:t>
            </a:r>
            <a:r>
              <a:rPr lang="sv-SE" dirty="0" smtClean="0">
                <a:solidFill>
                  <a:srgbClr val="000000"/>
                </a:solidFill>
                <a:latin typeface="ABBvoiceOffice" panose="020B0604020202020204" charset="0"/>
              </a:rPr>
              <a:t> </a:t>
            </a:r>
            <a:r>
              <a:rPr lang="sv-SE" dirty="0">
                <a:solidFill>
                  <a:srgbClr val="000000"/>
                </a:solidFill>
                <a:latin typeface="ABBvoiceOffice" panose="020B0604020202020204" charset="0"/>
              </a:rPr>
              <a:t>- (Socket) = Type 2 Socket			</a:t>
            </a:r>
            <a:r>
              <a:rPr lang="sv-SE" dirty="0" smtClean="0">
                <a:solidFill>
                  <a:srgbClr val="000000"/>
                </a:solidFill>
                <a:latin typeface="ABBvoiceOffice" panose="020B0604020202020204" charset="0"/>
              </a:rPr>
              <a:t>	- </a:t>
            </a:r>
            <a:r>
              <a:rPr lang="sv-SE" dirty="0">
                <a:solidFill>
                  <a:srgbClr val="000000"/>
                </a:solidFill>
                <a:latin typeface="ABBvoiceOffice" panose="020B0604020202020204" charset="0"/>
              </a:rPr>
              <a:t>AC</a:t>
            </a:r>
          </a:p>
          <a:p>
            <a:pPr>
              <a:buSzPts val="1400"/>
            </a:pPr>
            <a:r>
              <a:rPr lang="en-US" dirty="0">
                <a:solidFill>
                  <a:srgbClr val="000000"/>
                </a:solidFill>
                <a:latin typeface="ABBvoiceOffice" panose="020B0604020202020204" charset="0"/>
              </a:rPr>
              <a:t>		</a:t>
            </a:r>
            <a:r>
              <a:rPr lang="en-US" b="1" dirty="0" smtClean="0">
                <a:solidFill>
                  <a:srgbClr val="000000"/>
                </a:solidFill>
                <a:latin typeface="ABBvoiceOffice" panose="020B0604020202020204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ABBvoiceOffice" panose="020B060402020202020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BBvoiceOffice" panose="020B0604020202020204" charset="0"/>
              </a:rPr>
              <a:t>- (Grid)     = Cable + Type 2 Connector		</a:t>
            </a:r>
            <a:r>
              <a:rPr lang="en-US" dirty="0" smtClean="0">
                <a:solidFill>
                  <a:srgbClr val="000000"/>
                </a:solidFill>
                <a:latin typeface="ABBvoiceOffice" panose="020B0604020202020204" charset="0"/>
              </a:rPr>
              <a:t>	- </a:t>
            </a:r>
            <a:r>
              <a:rPr lang="en-US" dirty="0">
                <a:solidFill>
                  <a:srgbClr val="000000"/>
                </a:solidFill>
                <a:latin typeface="ABBvoiceOffice" panose="020B0604020202020204" charset="0"/>
              </a:rPr>
              <a:t>AC</a:t>
            </a:r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General explanation of naming convention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Multi-standard charger solution Terra 53 &amp; Terra 23</a:t>
            </a:r>
          </a:p>
        </p:txBody>
      </p:sp>
      <p:cxnSp>
        <p:nvCxnSpPr>
          <p:cNvPr id="8" name="Straight Arrow Connector 7"/>
          <p:cNvCxnSpPr>
            <a:stCxn id="24" idx="2"/>
            <a:endCxn id="29" idx="0"/>
          </p:cNvCxnSpPr>
          <p:nvPr/>
        </p:nvCxnSpPr>
        <p:spPr>
          <a:xfrm>
            <a:off x="6183941" y="2247977"/>
            <a:ext cx="19640" cy="783661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523937" y="2923403"/>
            <a:ext cx="3064320" cy="616845"/>
          </a:xfrm>
          <a:prstGeom prst="straightConnector1">
            <a:avLst/>
          </a:prstGeom>
          <a:noFill/>
          <a:ln w="38100">
            <a:solidFill>
              <a:schemeClr val="tx2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/>
          <p:cNvCxnSpPr>
            <a:stCxn id="19" idx="6"/>
          </p:cNvCxnSpPr>
          <p:nvPr/>
        </p:nvCxnSpPr>
        <p:spPr>
          <a:xfrm>
            <a:off x="2810733" y="2977058"/>
            <a:ext cx="3052852" cy="601279"/>
          </a:xfrm>
          <a:prstGeom prst="straightConnector1">
            <a:avLst/>
          </a:prstGeom>
          <a:noFill/>
          <a:ln w="38100">
            <a:solidFill>
              <a:schemeClr val="bg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2" name="Picture 6" descr="http://upload.wikimedia.org/wikipedia/en/thumb/2/28/Peugeot_logo.svg/386px-Peugeot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717" y="3517931"/>
            <a:ext cx="661909" cy="46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www.hdtvexpressservices.com/images/mitsubishi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786" y="2291950"/>
            <a:ext cx="501043" cy="52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http://www.carlogos.org/uploads/carlogos/citroen-logo-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12" y="3596135"/>
            <a:ext cx="545360" cy="3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ki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607" y="2887856"/>
            <a:ext cx="611546" cy="61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images1.wikia.nocookie.net/__cb20100423082158/automobile/images/b/b4/Nissan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18" y="2303887"/>
            <a:ext cx="633236" cy="53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34"/>
          <p:cNvSpPr txBox="1">
            <a:spLocks noChangeArrowheads="1"/>
          </p:cNvSpPr>
          <p:nvPr/>
        </p:nvSpPr>
        <p:spPr bwMode="auto">
          <a:xfrm>
            <a:off x="9646031" y="1899834"/>
            <a:ext cx="1609790" cy="36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 dirty="0"/>
              <a:t>CHAdeMO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952393" y="1465758"/>
            <a:ext cx="1858340" cy="3022600"/>
          </a:xfrm>
          <a:prstGeom prst="ellipse">
            <a:avLst/>
          </a:prstGeom>
          <a:noFill/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6" descr="https://encrypted-tbn2.google.com/images?q=tbn:ANd9GcRuLkQKGS1nQMMa0mKNj8vnsnr_E6PnIFl0jNfmn_MwnV6GQxp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4" y="2388306"/>
            <a:ext cx="508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http://officialpsds.com/images/thumbs/VW-Logo-psd2003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2389832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http://itmakessenseblog.com/files/2010/12/gm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21" y="3728723"/>
            <a:ext cx="4667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35"/>
          <p:cNvSpPr txBox="1">
            <a:spLocks noChangeArrowheads="1"/>
          </p:cNvSpPr>
          <p:nvPr/>
        </p:nvSpPr>
        <p:spPr bwMode="auto">
          <a:xfrm>
            <a:off x="1035871" y="1899834"/>
            <a:ext cx="1609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 dirty="0"/>
              <a:t>CCS</a:t>
            </a:r>
          </a:p>
        </p:txBody>
      </p:sp>
      <p:sp>
        <p:nvSpPr>
          <p:cNvPr id="24" name="Oval 23"/>
          <p:cNvSpPr/>
          <p:nvPr/>
        </p:nvSpPr>
        <p:spPr bwMode="auto">
          <a:xfrm rot="16200000">
            <a:off x="5792831" y="676914"/>
            <a:ext cx="782218" cy="2359907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14" descr="http://gdpnetwork.com/contents/2011/03/Renault-Log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73" y="1621917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s://encrypted-tbn0.google.com/images?q=tbn:ANd9GcQpnOP0yYUJavlJjK7C_QmOcEOC79Kv5T0kwlAFI81ZnWTBHl-1PgxT84wyuQ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23" y="1670336"/>
            <a:ext cx="5619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4574215" y="1671923"/>
            <a:ext cx="160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 dirty="0"/>
              <a:t>AC</a:t>
            </a:r>
          </a:p>
        </p:txBody>
      </p:sp>
      <p:pic>
        <p:nvPicPr>
          <p:cNvPr id="37" name="Picture 4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4" y="3011716"/>
            <a:ext cx="76200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6" descr="http://www.bankoboev.ru/images/MTc1NDIw/Bankoboev.Ru_logotip_tesla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226" y="2929050"/>
            <a:ext cx="79216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 descr="http://www.cartype.com/pics/121/full/audi_logo-text_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91" y="3112219"/>
            <a:ext cx="649854" cy="42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Oval 52"/>
          <p:cNvSpPr/>
          <p:nvPr/>
        </p:nvSpPr>
        <p:spPr bwMode="auto">
          <a:xfrm>
            <a:off x="9557145" y="1465758"/>
            <a:ext cx="1858340" cy="3022600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algn="ctr">
              <a:buClr>
                <a:schemeClr val="accent1"/>
              </a:buClr>
              <a:buFont typeface="Wingdings" pitchFamily="2" charset="2"/>
              <a:buChar char="§"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0" t="18665" r="33023" b="12250"/>
          <a:stretch/>
        </p:blipFill>
        <p:spPr>
          <a:xfrm>
            <a:off x="2759077" y="2209800"/>
            <a:ext cx="1495659" cy="3181558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0" t="18665" r="33023" b="12250"/>
          <a:stretch/>
        </p:blipFill>
        <p:spPr>
          <a:xfrm>
            <a:off x="1355464" y="2209800"/>
            <a:ext cx="1523551" cy="31815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accent1"/>
                </a:solidFill>
              </a:rPr>
              <a:t>Ultra high output current &amp; ABB’s unique </a:t>
            </a:r>
            <a:r>
              <a:rPr lang="en-US" altLang="en-US" i="1" dirty="0" smtClean="0">
                <a:solidFill>
                  <a:schemeClr val="accent1"/>
                </a:solidFill>
              </a:rPr>
              <a:t>Dynamic DC</a:t>
            </a:r>
            <a:r>
              <a:rPr lang="en-US" altLang="en-US" dirty="0" smtClean="0">
                <a:solidFill>
                  <a:schemeClr val="accent1"/>
                </a:solidFill>
              </a:rPr>
              <a:t>  feature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1638" algn="l"/>
              </a:tabLst>
            </a:pPr>
            <a:r>
              <a:rPr lang="en-US" altLang="en-US" dirty="0" smtClean="0"/>
              <a:t>Terra HP Series: 350 kW dual output</a:t>
            </a:r>
            <a:endParaRPr lang="en-US" dirty="0"/>
          </a:p>
        </p:txBody>
      </p:sp>
      <p:sp>
        <p:nvSpPr>
          <p:cNvPr id="7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739366" y="6473853"/>
            <a:ext cx="676800" cy="132744"/>
          </a:xfrm>
        </p:spPr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/>
              <a:pPr/>
              <a:t>12</a:t>
            </a:fld>
            <a:endParaRPr lang="en-US" dirty="0" smtClean="0"/>
          </a:p>
        </p:txBody>
      </p:sp>
      <p:sp>
        <p:nvSpPr>
          <p:cNvPr id="76" name="Date Placeholder 3"/>
          <p:cNvSpPr>
            <a:spLocks noGrp="1"/>
          </p:cNvSpPr>
          <p:nvPr>
            <p:ph type="dt" sz="half" idx="14"/>
          </p:nvPr>
        </p:nvSpPr>
        <p:spPr>
          <a:xfrm>
            <a:off x="273808" y="6489341"/>
            <a:ext cx="1162800" cy="118192"/>
          </a:xfrm>
        </p:spPr>
        <p:txBody>
          <a:bodyPr/>
          <a:lstStyle/>
          <a:p>
            <a:fld id="{F0F7C878-2F48-47C1-A60E-F6C764D931DE}" type="datetime4">
              <a:rPr lang="en-US" smtClean="0"/>
              <a:t>February 13, 2018</a:t>
            </a:fld>
            <a:endParaRPr lang="en-US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5" t="28507" b="24046"/>
          <a:stretch/>
        </p:blipFill>
        <p:spPr>
          <a:xfrm>
            <a:off x="4254736" y="2430748"/>
            <a:ext cx="2794252" cy="2748694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 bwMode="gray">
          <a:xfrm>
            <a:off x="2463676" y="5219619"/>
            <a:ext cx="1791060" cy="40696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ctr"/>
            <a:r>
              <a:rPr lang="en-US" sz="1200" b="1" i="1" dirty="0" smtClean="0"/>
              <a:t>350 kW</a:t>
            </a:r>
          </a:p>
          <a:p>
            <a:pPr algn="ctr"/>
            <a:r>
              <a:rPr lang="en-US" sz="1200" i="1" dirty="0" smtClean="0"/>
              <a:t>500 A</a:t>
            </a:r>
          </a:p>
          <a:p>
            <a:pPr algn="ctr"/>
            <a:r>
              <a:rPr lang="en-US" sz="1200" i="1" dirty="0" smtClean="0"/>
              <a:t>150-920 </a:t>
            </a:r>
            <a:r>
              <a:rPr lang="en-US" sz="1200" i="1" dirty="0" err="1" smtClean="0"/>
              <a:t>V</a:t>
            </a:r>
            <a:r>
              <a:rPr lang="en-US" sz="800" i="1" dirty="0" err="1" smtClean="0"/>
              <a:t>DC</a:t>
            </a:r>
            <a:endParaRPr lang="en-US" sz="800" i="1" dirty="0"/>
          </a:p>
          <a:p>
            <a:pPr algn="ctr"/>
            <a:endParaRPr lang="en-US" sz="1200" i="1" dirty="0" smtClean="0"/>
          </a:p>
        </p:txBody>
      </p:sp>
      <p:sp>
        <p:nvSpPr>
          <p:cNvPr id="96" name="TextBox 95"/>
          <p:cNvSpPr txBox="1"/>
          <p:nvPr/>
        </p:nvSpPr>
        <p:spPr bwMode="gray">
          <a:xfrm>
            <a:off x="1199441" y="5195555"/>
            <a:ext cx="1791060" cy="40696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ctr"/>
            <a:r>
              <a:rPr lang="en-US" sz="1200" b="1" i="1" dirty="0" smtClean="0"/>
              <a:t>350 kW</a:t>
            </a:r>
          </a:p>
          <a:p>
            <a:pPr algn="ctr"/>
            <a:r>
              <a:rPr lang="en-US" sz="1200" i="1" dirty="0" smtClean="0"/>
              <a:t>500 A</a:t>
            </a:r>
          </a:p>
          <a:p>
            <a:pPr algn="ctr"/>
            <a:r>
              <a:rPr lang="en-US" sz="1200" i="1" dirty="0" smtClean="0"/>
              <a:t>150-920 </a:t>
            </a:r>
            <a:r>
              <a:rPr lang="en-US" sz="1200" i="1" dirty="0" err="1" smtClean="0"/>
              <a:t>V</a:t>
            </a:r>
            <a:r>
              <a:rPr lang="en-US" sz="800" i="1" dirty="0" err="1" smtClean="0"/>
              <a:t>DC</a:t>
            </a:r>
            <a:endParaRPr lang="en-US" sz="800" i="1" dirty="0" smtClean="0"/>
          </a:p>
        </p:txBody>
      </p:sp>
      <p:sp>
        <p:nvSpPr>
          <p:cNvPr id="26" name="TextBox 25"/>
          <p:cNvSpPr txBox="1"/>
          <p:nvPr/>
        </p:nvSpPr>
        <p:spPr bwMode="gray">
          <a:xfrm>
            <a:off x="7815943" y="2099358"/>
            <a:ext cx="4203605" cy="3680956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b="1" dirty="0" smtClean="0"/>
              <a:t>Ultra high output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375 A per 175 kW cabinet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x 500 A dual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charge cars with both 400 </a:t>
            </a:r>
            <a:r>
              <a:rPr lang="en-US" dirty="0" err="1" smtClean="0"/>
              <a:t>V</a:t>
            </a:r>
            <a:r>
              <a:rPr lang="en-US" sz="1400" dirty="0" err="1" smtClean="0"/>
              <a:t>DC</a:t>
            </a:r>
            <a:r>
              <a:rPr lang="en-US" dirty="0" smtClean="0"/>
              <a:t> &amp; 800 </a:t>
            </a:r>
            <a:r>
              <a:rPr lang="en-US" dirty="0" err="1" smtClean="0"/>
              <a:t>V</a:t>
            </a:r>
            <a:r>
              <a:rPr lang="en-US" sz="1400" dirty="0" err="1" smtClean="0"/>
              <a:t>DC</a:t>
            </a:r>
            <a:r>
              <a:rPr lang="en-US" sz="1200" dirty="0" smtClean="0"/>
              <a:t> </a:t>
            </a:r>
            <a:r>
              <a:rPr lang="en-US" dirty="0" smtClean="0"/>
              <a:t>drivetrain at maximum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i="1" dirty="0" smtClean="0"/>
              <a:t>Dynamic DC  </a:t>
            </a:r>
            <a:r>
              <a:rPr lang="en-US" b="1" dirty="0" smtClean="0"/>
              <a:t>feature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Dynamic DC </a:t>
            </a:r>
            <a:r>
              <a:rPr lang="en-US" dirty="0" smtClean="0"/>
              <a:t>power allocation delivers power dynamically to multiple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Create a multi-output charging site in a highly cost-efficient way</a:t>
            </a:r>
          </a:p>
        </p:txBody>
      </p:sp>
    </p:spTree>
    <p:extLst>
      <p:ext uri="{BB962C8B-B14F-4D97-AF65-F5344CB8AC3E}">
        <p14:creationId xmlns:p14="http://schemas.microsoft.com/office/powerpoint/2010/main" val="6417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059606" y="1816571"/>
            <a:ext cx="5846628" cy="409686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Automated connection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power DC transfer to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Wireless communication to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dirty="0"/>
              <a:t>EN/IEC 61851-23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dirty="0"/>
              <a:t>ISO/IEC </a:t>
            </a:r>
            <a:r>
              <a:rPr lang="en-US" dirty="0" smtClean="0"/>
              <a:t>15118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                       compatible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Industrial </a:t>
            </a:r>
            <a:r>
              <a:rPr lang="en-US" dirty="0"/>
              <a:t>quality power cabinet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150kW, </a:t>
            </a:r>
            <a:r>
              <a:rPr lang="en-US" dirty="0" smtClean="0"/>
              <a:t>300kW, 450 &amp; 600 kW </a:t>
            </a:r>
            <a:r>
              <a:rPr lang="en-US" dirty="0"/>
              <a:t>modular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Redundancy per each 150kW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200-920 VDC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Galvanic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Remote </a:t>
            </a:r>
            <a:r>
              <a:rPr lang="en-US" dirty="0" smtClean="0"/>
              <a:t>management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</a:rPr>
              <a:t>Overnight and on-street opportunity charging</a:t>
            </a:r>
            <a:endParaRPr lang="en-US" dirty="0"/>
          </a:p>
        </p:txBody>
      </p:sp>
      <p:sp>
        <p:nvSpPr>
          <p:cNvPr id="84994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eBus and heavy </a:t>
            </a:r>
            <a:r>
              <a:rPr lang="en-US" altLang="en-US" dirty="0"/>
              <a:t>vehicle charging: 50 kW – </a:t>
            </a:r>
            <a:r>
              <a:rPr lang="en-US" altLang="en-US" dirty="0" smtClean="0"/>
              <a:t>600 </a:t>
            </a:r>
            <a:r>
              <a:rPr lang="en-US" altLang="en-US" dirty="0"/>
              <a:t>kW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67" y="3642016"/>
            <a:ext cx="1026987" cy="249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1885990"/>
            <a:ext cx="4870148" cy="401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73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4248727" y="1816571"/>
            <a:ext cx="6512198" cy="2681538"/>
          </a:xfrm>
        </p:spPr>
        <p:txBody>
          <a:bodyPr/>
          <a:lstStyle/>
          <a:p>
            <a:r>
              <a:rPr lang="en-US" sz="1800" b="1" dirty="0" smtClean="0"/>
              <a:t>Connectivity is needed to:</a:t>
            </a: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Monitor and operate </a:t>
            </a:r>
            <a:r>
              <a:rPr lang="en-US" sz="1800" dirty="0"/>
              <a:t>a network of </a:t>
            </a:r>
            <a:r>
              <a:rPr lang="en-US" sz="1800" dirty="0" smtClean="0"/>
              <a:t>chargers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Get paid for a charge </a:t>
            </a:r>
            <a:r>
              <a:rPr lang="en-US" sz="1800" dirty="0" smtClean="0"/>
              <a:t>session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Help EV-drivers in case of </a:t>
            </a:r>
            <a:r>
              <a:rPr lang="en-US" sz="1800" dirty="0" smtClean="0"/>
              <a:t>questions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Maintain and service </a:t>
            </a:r>
            <a:r>
              <a:rPr lang="en-US" sz="1800" dirty="0"/>
              <a:t>a charger at lowest </a:t>
            </a:r>
            <a:r>
              <a:rPr lang="en-US" sz="1800" dirty="0" smtClean="0"/>
              <a:t>cost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Services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96" y="1801764"/>
            <a:ext cx="1585263" cy="422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48727" y="4222750"/>
            <a:ext cx="5942535" cy="55071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100"/>
              </a:spcBef>
              <a:buClr>
                <a:srgbClr val="002897"/>
              </a:buClr>
              <a:buSzPct val="70000"/>
            </a:pPr>
            <a:r>
              <a:rPr lang="en-US" b="1" dirty="0" smtClean="0">
                <a:solidFill>
                  <a:srgbClr val="FFFFFF"/>
                </a:solidFill>
                <a:cs typeface="Arial" pitchFamily="34" charset="0"/>
              </a:rPr>
              <a:t>Reliable 24/7 connectivity is fundamental for a </a:t>
            </a:r>
            <a:r>
              <a:rPr lang="en-US" b="1" dirty="0">
                <a:solidFill>
                  <a:srgbClr val="FFFFFF"/>
                </a:solidFill>
                <a:cs typeface="Arial" pitchFamily="34" charset="0"/>
              </a:rPr>
              <a:t>commercial operation of a </a:t>
            </a:r>
            <a:r>
              <a:rPr lang="en-US" b="1" dirty="0" smtClean="0">
                <a:solidFill>
                  <a:srgbClr val="FFFFFF"/>
                </a:solidFill>
                <a:cs typeface="Arial" pitchFamily="34" charset="0"/>
              </a:rPr>
              <a:t>network of chargers!</a:t>
            </a:r>
            <a:endParaRPr lang="en-US" b="1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9C19AF-AEEF-4951-9229-7E9EBFDC8F25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based integration </a:t>
            </a:r>
            <a:r>
              <a:rPr lang="en-US" dirty="0"/>
              <a:t>of an ABB EV charger</a:t>
            </a:r>
          </a:p>
        </p:txBody>
      </p:sp>
      <p:sp>
        <p:nvSpPr>
          <p:cNvPr id="8" name="Oval 7"/>
          <p:cNvSpPr/>
          <p:nvPr/>
        </p:nvSpPr>
        <p:spPr bwMode="gray">
          <a:xfrm>
            <a:off x="6127710" y="3640213"/>
            <a:ext cx="2266513" cy="224174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algn="ctr"/>
            <a:endParaRPr lang="en-GB" sz="1400" dirty="0" err="1"/>
          </a:p>
        </p:txBody>
      </p:sp>
      <p:sp>
        <p:nvSpPr>
          <p:cNvPr id="7" name="Oval 6"/>
          <p:cNvSpPr/>
          <p:nvPr/>
        </p:nvSpPr>
        <p:spPr bwMode="gray">
          <a:xfrm>
            <a:off x="3817347" y="3640213"/>
            <a:ext cx="2266513" cy="22417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algn="ctr"/>
            <a:endParaRPr lang="en-GB" sz="1400" dirty="0" err="1"/>
          </a:p>
        </p:txBody>
      </p:sp>
      <p:sp>
        <p:nvSpPr>
          <p:cNvPr id="9" name="Oval 8"/>
          <p:cNvSpPr/>
          <p:nvPr/>
        </p:nvSpPr>
        <p:spPr bwMode="gray">
          <a:xfrm>
            <a:off x="4967188" y="1869290"/>
            <a:ext cx="2266513" cy="224174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algn="ctr"/>
            <a:endParaRPr lang="en-GB" sz="1400" dirty="0" err="1"/>
          </a:p>
        </p:txBody>
      </p:sp>
      <p:sp>
        <p:nvSpPr>
          <p:cNvPr id="10" name="Oval 9"/>
          <p:cNvSpPr/>
          <p:nvPr/>
        </p:nvSpPr>
        <p:spPr bwMode="gray">
          <a:xfrm>
            <a:off x="5247564" y="3269398"/>
            <a:ext cx="1701868" cy="16832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algn="ctr"/>
            <a:endParaRPr lang="en-GB" sz="1400" dirty="0" err="1"/>
          </a:p>
        </p:txBody>
      </p:sp>
      <p:grpSp>
        <p:nvGrpSpPr>
          <p:cNvPr id="39" name="Group 26"/>
          <p:cNvGrpSpPr>
            <a:grpSpLocks noChangeAspect="1"/>
          </p:cNvGrpSpPr>
          <p:nvPr/>
        </p:nvGrpSpPr>
        <p:grpSpPr bwMode="auto">
          <a:xfrm>
            <a:off x="7332540" y="1979480"/>
            <a:ext cx="430157" cy="573013"/>
            <a:chOff x="1062" y="1740"/>
            <a:chExt cx="271" cy="361"/>
          </a:xfrm>
        </p:grpSpPr>
        <p:sp>
          <p:nvSpPr>
            <p:cNvPr id="40" name="AutoShape 25"/>
            <p:cNvSpPr>
              <a:spLocks noChangeAspect="1" noChangeArrowheads="1" noTextEdit="1"/>
            </p:cNvSpPr>
            <p:nvPr/>
          </p:nvSpPr>
          <p:spPr bwMode="auto">
            <a:xfrm>
              <a:off x="1062" y="1740"/>
              <a:ext cx="27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Line 27"/>
            <p:cNvSpPr>
              <a:spLocks noChangeShapeType="1"/>
            </p:cNvSpPr>
            <p:nvPr/>
          </p:nvSpPr>
          <p:spPr bwMode="auto">
            <a:xfrm>
              <a:off x="1097" y="1813"/>
              <a:ext cx="0" cy="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>
              <a:off x="1097" y="1911"/>
              <a:ext cx="0" cy="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29"/>
            <p:cNvSpPr>
              <a:spLocks/>
            </p:cNvSpPr>
            <p:nvPr/>
          </p:nvSpPr>
          <p:spPr bwMode="auto">
            <a:xfrm>
              <a:off x="1064" y="1748"/>
              <a:ext cx="263" cy="65"/>
            </a:xfrm>
            <a:custGeom>
              <a:avLst/>
              <a:gdLst>
                <a:gd name="T0" fmla="*/ 263 w 263"/>
                <a:gd name="T1" fmla="*/ 65 h 65"/>
                <a:gd name="T2" fmla="*/ 140 w 263"/>
                <a:gd name="T3" fmla="*/ 0 h 65"/>
                <a:gd name="T4" fmla="*/ 123 w 263"/>
                <a:gd name="T5" fmla="*/ 0 h 65"/>
                <a:gd name="T6" fmla="*/ 0 w 263"/>
                <a:gd name="T7" fmla="*/ 65 h 65"/>
                <a:gd name="T8" fmla="*/ 263 w 263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65">
                  <a:moveTo>
                    <a:pt x="263" y="65"/>
                  </a:moveTo>
                  <a:lnTo>
                    <a:pt x="140" y="0"/>
                  </a:lnTo>
                  <a:lnTo>
                    <a:pt x="123" y="0"/>
                  </a:lnTo>
                  <a:lnTo>
                    <a:pt x="0" y="65"/>
                  </a:lnTo>
                  <a:lnTo>
                    <a:pt x="263" y="65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0"/>
            <p:cNvSpPr>
              <a:spLocks/>
            </p:cNvSpPr>
            <p:nvPr/>
          </p:nvSpPr>
          <p:spPr bwMode="auto">
            <a:xfrm>
              <a:off x="1064" y="1846"/>
              <a:ext cx="263" cy="65"/>
            </a:xfrm>
            <a:custGeom>
              <a:avLst/>
              <a:gdLst>
                <a:gd name="T0" fmla="*/ 263 w 263"/>
                <a:gd name="T1" fmla="*/ 65 h 65"/>
                <a:gd name="T2" fmla="*/ 140 w 263"/>
                <a:gd name="T3" fmla="*/ 0 h 65"/>
                <a:gd name="T4" fmla="*/ 123 w 263"/>
                <a:gd name="T5" fmla="*/ 0 h 65"/>
                <a:gd name="T6" fmla="*/ 0 w 263"/>
                <a:gd name="T7" fmla="*/ 65 h 65"/>
                <a:gd name="T8" fmla="*/ 263 w 263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65">
                  <a:moveTo>
                    <a:pt x="263" y="65"/>
                  </a:moveTo>
                  <a:lnTo>
                    <a:pt x="140" y="0"/>
                  </a:lnTo>
                  <a:lnTo>
                    <a:pt x="123" y="0"/>
                  </a:lnTo>
                  <a:lnTo>
                    <a:pt x="0" y="65"/>
                  </a:lnTo>
                  <a:lnTo>
                    <a:pt x="263" y="65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Line 31"/>
            <p:cNvSpPr>
              <a:spLocks noChangeShapeType="1"/>
            </p:cNvSpPr>
            <p:nvPr/>
          </p:nvSpPr>
          <p:spPr bwMode="auto">
            <a:xfrm>
              <a:off x="1294" y="1813"/>
              <a:ext cx="0" cy="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Line 32"/>
            <p:cNvSpPr>
              <a:spLocks noChangeShapeType="1"/>
            </p:cNvSpPr>
            <p:nvPr/>
          </p:nvSpPr>
          <p:spPr bwMode="auto">
            <a:xfrm>
              <a:off x="1294" y="1911"/>
              <a:ext cx="0" cy="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3"/>
            <p:cNvSpPr>
              <a:spLocks/>
            </p:cNvSpPr>
            <p:nvPr/>
          </p:nvSpPr>
          <p:spPr bwMode="auto">
            <a:xfrm>
              <a:off x="1089" y="1764"/>
              <a:ext cx="164" cy="327"/>
            </a:xfrm>
            <a:custGeom>
              <a:avLst/>
              <a:gdLst>
                <a:gd name="T0" fmla="*/ 65 w 164"/>
                <a:gd name="T1" fmla="*/ 0 h 327"/>
                <a:gd name="T2" fmla="*/ 65 w 164"/>
                <a:gd name="T3" fmla="*/ 147 h 327"/>
                <a:gd name="T4" fmla="*/ 0 w 164"/>
                <a:gd name="T5" fmla="*/ 327 h 327"/>
                <a:gd name="T6" fmla="*/ 16 w 164"/>
                <a:gd name="T7" fmla="*/ 327 h 327"/>
                <a:gd name="T8" fmla="*/ 164 w 164"/>
                <a:gd name="T9" fmla="*/ 18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327">
                  <a:moveTo>
                    <a:pt x="65" y="0"/>
                  </a:moveTo>
                  <a:lnTo>
                    <a:pt x="65" y="147"/>
                  </a:lnTo>
                  <a:lnTo>
                    <a:pt x="0" y="327"/>
                  </a:lnTo>
                  <a:lnTo>
                    <a:pt x="16" y="327"/>
                  </a:lnTo>
                  <a:lnTo>
                    <a:pt x="164" y="188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/>
            </p:cNvSpPr>
            <p:nvPr/>
          </p:nvSpPr>
          <p:spPr bwMode="auto">
            <a:xfrm>
              <a:off x="1138" y="1764"/>
              <a:ext cx="164" cy="327"/>
            </a:xfrm>
            <a:custGeom>
              <a:avLst/>
              <a:gdLst>
                <a:gd name="T0" fmla="*/ 99 w 164"/>
                <a:gd name="T1" fmla="*/ 0 h 327"/>
                <a:gd name="T2" fmla="*/ 99 w 164"/>
                <a:gd name="T3" fmla="*/ 147 h 327"/>
                <a:gd name="T4" fmla="*/ 164 w 164"/>
                <a:gd name="T5" fmla="*/ 327 h 327"/>
                <a:gd name="T6" fmla="*/ 148 w 164"/>
                <a:gd name="T7" fmla="*/ 327 h 327"/>
                <a:gd name="T8" fmla="*/ 0 w 164"/>
                <a:gd name="T9" fmla="*/ 18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327">
                  <a:moveTo>
                    <a:pt x="99" y="0"/>
                  </a:moveTo>
                  <a:lnTo>
                    <a:pt x="99" y="147"/>
                  </a:lnTo>
                  <a:lnTo>
                    <a:pt x="164" y="327"/>
                  </a:lnTo>
                  <a:lnTo>
                    <a:pt x="148" y="327"/>
                  </a:lnTo>
                  <a:lnTo>
                    <a:pt x="0" y="188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260966" y="2598828"/>
            <a:ext cx="2415225" cy="50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55F"/>
              </a:buClr>
              <a:buSzPct val="100000"/>
            </a:pPr>
            <a:r>
              <a:rPr lang="en-US" sz="900" dirty="0">
                <a:cs typeface="Arial" pitchFamily="34" charset="0"/>
              </a:rPr>
              <a:t>Demand response</a:t>
            </a:r>
          </a:p>
          <a:p>
            <a:pPr>
              <a:buClr>
                <a:srgbClr val="00555F"/>
              </a:buClr>
              <a:buSzPct val="100000"/>
            </a:pPr>
            <a:r>
              <a:rPr lang="en-US" sz="900" dirty="0">
                <a:cs typeface="Arial" pitchFamily="34" charset="0"/>
              </a:rPr>
              <a:t>Distribution system management</a:t>
            </a:r>
          </a:p>
          <a:p>
            <a:pPr>
              <a:buClr>
                <a:srgbClr val="00555F"/>
              </a:buClr>
              <a:buSzPct val="100000"/>
            </a:pPr>
            <a:r>
              <a:rPr lang="en-US" sz="900" dirty="0">
                <a:cs typeface="Arial" pitchFamily="34" charset="0"/>
              </a:rPr>
              <a:t>Using alternative energy sources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546354" y="4396244"/>
            <a:ext cx="2044861" cy="50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55F"/>
              </a:buClr>
              <a:buSzPct val="100000"/>
            </a:pPr>
            <a:r>
              <a:rPr lang="en-US" sz="900" dirty="0">
                <a:cs typeface="Arial" pitchFamily="34" charset="0"/>
              </a:rPr>
              <a:t>Hardware and software checks</a:t>
            </a:r>
          </a:p>
          <a:p>
            <a:pPr>
              <a:buClr>
                <a:srgbClr val="00555F"/>
              </a:buClr>
              <a:buSzPct val="100000"/>
            </a:pPr>
            <a:r>
              <a:rPr lang="en-US" sz="900" dirty="0">
                <a:cs typeface="Arial" pitchFamily="34" charset="0"/>
              </a:rPr>
              <a:t>Charger management</a:t>
            </a:r>
          </a:p>
          <a:p>
            <a:pPr>
              <a:buClr>
                <a:srgbClr val="00555F"/>
              </a:buClr>
              <a:buSzPct val="100000"/>
            </a:pPr>
            <a:r>
              <a:rPr lang="en-US" sz="900" dirty="0">
                <a:cs typeface="Arial" pitchFamily="34" charset="0"/>
              </a:rPr>
              <a:t>Charger maintenance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806518" y="4396166"/>
            <a:ext cx="1665179" cy="50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00555F"/>
              </a:buClr>
              <a:buSzPct val="100000"/>
            </a:pPr>
            <a:r>
              <a:rPr lang="en-US" sz="900" dirty="0">
                <a:cs typeface="Arial" pitchFamily="34" charset="0"/>
              </a:rPr>
              <a:t>Authentication and billing</a:t>
            </a:r>
          </a:p>
          <a:p>
            <a:pPr algn="r">
              <a:buClr>
                <a:srgbClr val="00555F"/>
              </a:buClr>
              <a:buSzPct val="100000"/>
            </a:pPr>
            <a:r>
              <a:rPr lang="en-US" sz="900" dirty="0">
                <a:cs typeface="Arial" pitchFamily="34" charset="0"/>
              </a:rPr>
              <a:t>Subscriber management</a:t>
            </a:r>
          </a:p>
          <a:p>
            <a:pPr algn="r">
              <a:buClr>
                <a:srgbClr val="00555F"/>
              </a:buClr>
              <a:buSzPct val="100000"/>
            </a:pPr>
            <a:r>
              <a:rPr lang="en-US" sz="900" dirty="0">
                <a:cs typeface="Arial" pitchFamily="34" charset="0"/>
              </a:rPr>
              <a:t>Operational B2C services</a:t>
            </a:r>
          </a:p>
        </p:txBody>
      </p:sp>
      <p:grpSp>
        <p:nvGrpSpPr>
          <p:cNvPr id="68" name="Group 4"/>
          <p:cNvGrpSpPr>
            <a:grpSpLocks noChangeAspect="1"/>
          </p:cNvGrpSpPr>
          <p:nvPr/>
        </p:nvGrpSpPr>
        <p:grpSpPr bwMode="auto">
          <a:xfrm>
            <a:off x="2796056" y="3976562"/>
            <a:ext cx="563490" cy="361903"/>
            <a:chOff x="1348" y="1284"/>
            <a:chExt cx="355" cy="228"/>
          </a:xfrm>
        </p:grpSpPr>
        <p:sp>
          <p:nvSpPr>
            <p:cNvPr id="6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48" y="1284"/>
              <a:ext cx="355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Line 5"/>
            <p:cNvSpPr>
              <a:spLocks noChangeShapeType="1"/>
            </p:cNvSpPr>
            <p:nvPr/>
          </p:nvSpPr>
          <p:spPr bwMode="auto">
            <a:xfrm>
              <a:off x="1485" y="1454"/>
              <a:ext cx="0" cy="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Line 6"/>
            <p:cNvSpPr>
              <a:spLocks noChangeShapeType="1"/>
            </p:cNvSpPr>
            <p:nvPr/>
          </p:nvSpPr>
          <p:spPr bwMode="auto">
            <a:xfrm>
              <a:off x="1566" y="1454"/>
              <a:ext cx="0" cy="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7"/>
            <p:cNvSpPr>
              <a:spLocks noChangeArrowheads="1"/>
            </p:cNvSpPr>
            <p:nvPr/>
          </p:nvSpPr>
          <p:spPr bwMode="auto">
            <a:xfrm>
              <a:off x="1493" y="1315"/>
              <a:ext cx="65" cy="65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8"/>
            <p:cNvSpPr>
              <a:spLocks/>
            </p:cNvSpPr>
            <p:nvPr/>
          </p:nvSpPr>
          <p:spPr bwMode="auto">
            <a:xfrm>
              <a:off x="1452" y="1405"/>
              <a:ext cx="147" cy="99"/>
            </a:xfrm>
            <a:custGeom>
              <a:avLst/>
              <a:gdLst>
                <a:gd name="T0" fmla="*/ 0 w 72"/>
                <a:gd name="T1" fmla="*/ 20 h 48"/>
                <a:gd name="T2" fmla="*/ 0 w 72"/>
                <a:gd name="T3" fmla="*/ 48 h 48"/>
                <a:gd name="T4" fmla="*/ 72 w 72"/>
                <a:gd name="T5" fmla="*/ 48 h 48"/>
                <a:gd name="T6" fmla="*/ 72 w 72"/>
                <a:gd name="T7" fmla="*/ 20 h 48"/>
                <a:gd name="T8" fmla="*/ 52 w 72"/>
                <a:gd name="T9" fmla="*/ 0 h 48"/>
                <a:gd name="T10" fmla="*/ 53 w 72"/>
                <a:gd name="T11" fmla="*/ 0 h 48"/>
                <a:gd name="T12" fmla="*/ 20 w 72"/>
                <a:gd name="T13" fmla="*/ 0 h 48"/>
                <a:gd name="T14" fmla="*/ 20 w 72"/>
                <a:gd name="T15" fmla="*/ 0 h 48"/>
                <a:gd name="T16" fmla="*/ 0 w 72"/>
                <a:gd name="T17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48">
                  <a:moveTo>
                    <a:pt x="0" y="2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9"/>
                    <a:pt x="63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Line 9"/>
            <p:cNvSpPr>
              <a:spLocks noChangeShapeType="1"/>
            </p:cNvSpPr>
            <p:nvPr/>
          </p:nvSpPr>
          <p:spPr bwMode="auto">
            <a:xfrm>
              <a:off x="1664" y="1430"/>
              <a:ext cx="0" cy="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Oval 10"/>
            <p:cNvSpPr>
              <a:spLocks noChangeArrowheads="1"/>
            </p:cNvSpPr>
            <p:nvPr/>
          </p:nvSpPr>
          <p:spPr bwMode="auto">
            <a:xfrm>
              <a:off x="1591" y="1290"/>
              <a:ext cx="65" cy="66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11"/>
            <p:cNvSpPr>
              <a:spLocks/>
            </p:cNvSpPr>
            <p:nvPr/>
          </p:nvSpPr>
          <p:spPr bwMode="auto">
            <a:xfrm>
              <a:off x="1599" y="1380"/>
              <a:ext cx="98" cy="99"/>
            </a:xfrm>
            <a:custGeom>
              <a:avLst/>
              <a:gdLst>
                <a:gd name="T0" fmla="*/ 12 w 48"/>
                <a:gd name="T1" fmla="*/ 48 h 48"/>
                <a:gd name="T2" fmla="*/ 48 w 48"/>
                <a:gd name="T3" fmla="*/ 48 h 48"/>
                <a:gd name="T4" fmla="*/ 48 w 48"/>
                <a:gd name="T5" fmla="*/ 20 h 48"/>
                <a:gd name="T6" fmla="*/ 28 w 48"/>
                <a:gd name="T7" fmla="*/ 0 h 48"/>
                <a:gd name="T8" fmla="*/ 29 w 48"/>
                <a:gd name="T9" fmla="*/ 0 h 48"/>
                <a:gd name="T10" fmla="*/ 0 w 48"/>
                <a:gd name="T11" fmla="*/ 0 h 48"/>
                <a:gd name="T12" fmla="*/ 0 w 4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12" y="48"/>
                  </a:moveTo>
                  <a:cubicBezTo>
                    <a:pt x="48" y="48"/>
                    <a:pt x="48" y="48"/>
                    <a:pt x="48" y="48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8" y="9"/>
                    <a:pt x="39" y="0"/>
                    <a:pt x="28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Line 12"/>
            <p:cNvSpPr>
              <a:spLocks noChangeShapeType="1"/>
            </p:cNvSpPr>
            <p:nvPr/>
          </p:nvSpPr>
          <p:spPr bwMode="auto">
            <a:xfrm>
              <a:off x="1387" y="1430"/>
              <a:ext cx="0" cy="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Oval 13"/>
            <p:cNvSpPr>
              <a:spLocks noChangeArrowheads="1"/>
            </p:cNvSpPr>
            <p:nvPr/>
          </p:nvSpPr>
          <p:spPr bwMode="auto">
            <a:xfrm>
              <a:off x="1395" y="1290"/>
              <a:ext cx="65" cy="66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14"/>
            <p:cNvSpPr>
              <a:spLocks/>
            </p:cNvSpPr>
            <p:nvPr/>
          </p:nvSpPr>
          <p:spPr bwMode="auto">
            <a:xfrm>
              <a:off x="1354" y="1380"/>
              <a:ext cx="98" cy="99"/>
            </a:xfrm>
            <a:custGeom>
              <a:avLst/>
              <a:gdLst>
                <a:gd name="T0" fmla="*/ 48 w 48"/>
                <a:gd name="T1" fmla="*/ 0 h 48"/>
                <a:gd name="T2" fmla="*/ 48 w 48"/>
                <a:gd name="T3" fmla="*/ 0 h 48"/>
                <a:gd name="T4" fmla="*/ 20 w 48"/>
                <a:gd name="T5" fmla="*/ 0 h 48"/>
                <a:gd name="T6" fmla="*/ 20 w 48"/>
                <a:gd name="T7" fmla="*/ 0 h 48"/>
                <a:gd name="T8" fmla="*/ 0 w 48"/>
                <a:gd name="T9" fmla="*/ 20 h 48"/>
                <a:gd name="T10" fmla="*/ 0 w 48"/>
                <a:gd name="T11" fmla="*/ 48 h 48"/>
                <a:gd name="T12" fmla="*/ 36 w 48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6" y="48"/>
                    <a:pt x="36" y="48"/>
                    <a:pt x="36" y="48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 bwMode="gray">
          <a:xfrm>
            <a:off x="5399619" y="1957110"/>
            <a:ext cx="1401651" cy="414908"/>
          </a:xfrm>
          <a:prstGeom prst="rect">
            <a:avLst/>
          </a:prstGeom>
          <a:noFill/>
        </p:spPr>
        <p:txBody>
          <a:bodyPr wrap="square" lIns="71991" tIns="71991" rIns="71991" bIns="71991" rtlCol="0">
            <a:noAutofit/>
          </a:bodyPr>
          <a:lstStyle/>
          <a:p>
            <a:pPr algn="ctr"/>
            <a:r>
              <a:rPr lang="en-GB" sz="1400" dirty="0"/>
              <a:t>Grid-side</a:t>
            </a:r>
          </a:p>
          <a:p>
            <a:pPr algn="ctr"/>
            <a:r>
              <a:rPr lang="en-GB" sz="1400" dirty="0"/>
              <a:t>Functionality</a:t>
            </a:r>
          </a:p>
        </p:txBody>
      </p:sp>
      <p:graphicFrame>
        <p:nvGraphicFramePr>
          <p:cNvPr id="18" name="Diagramm 6"/>
          <p:cNvGraphicFramePr/>
          <p:nvPr>
            <p:extLst/>
          </p:nvPr>
        </p:nvGraphicFramePr>
        <p:xfrm>
          <a:off x="2654482" y="2459572"/>
          <a:ext cx="6953111" cy="3318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 bwMode="gray">
          <a:xfrm>
            <a:off x="7086472" y="5019751"/>
            <a:ext cx="1319618" cy="843763"/>
          </a:xfrm>
          <a:prstGeom prst="rect">
            <a:avLst/>
          </a:prstGeom>
          <a:noFill/>
        </p:spPr>
        <p:txBody>
          <a:bodyPr wrap="square" lIns="71991" tIns="71991" rIns="71991" bIns="71991" rtlCol="0">
            <a:noAutofit/>
          </a:bodyPr>
          <a:lstStyle/>
          <a:p>
            <a:pPr algn="ctr"/>
            <a:r>
              <a:rPr lang="en-GB" sz="1400" dirty="0"/>
              <a:t>Charger </a:t>
            </a:r>
          </a:p>
          <a:p>
            <a:pPr algn="ctr"/>
            <a:r>
              <a:rPr lang="en-GB" sz="1400" dirty="0"/>
              <a:t>Management</a:t>
            </a:r>
          </a:p>
          <a:p>
            <a:pPr algn="ctr"/>
            <a:r>
              <a:rPr lang="en-GB" sz="1400" dirty="0"/>
              <a:t>Functionality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3664953" y="4979102"/>
            <a:ext cx="1371325" cy="586387"/>
          </a:xfrm>
          <a:prstGeom prst="rect">
            <a:avLst/>
          </a:prstGeom>
          <a:noFill/>
        </p:spPr>
        <p:txBody>
          <a:bodyPr wrap="square" lIns="71991" tIns="71991" rIns="71991" bIns="71991" rtlCol="0">
            <a:noAutofit/>
          </a:bodyPr>
          <a:lstStyle/>
          <a:p>
            <a:pPr algn="ctr"/>
            <a:r>
              <a:rPr lang="en-GB" sz="1400" dirty="0"/>
              <a:t>Consumer Functionality</a:t>
            </a:r>
          </a:p>
        </p:txBody>
      </p:sp>
      <p:grpSp>
        <p:nvGrpSpPr>
          <p:cNvPr id="57" name="Group 849"/>
          <p:cNvGrpSpPr>
            <a:grpSpLocks noChangeAspect="1"/>
          </p:cNvGrpSpPr>
          <p:nvPr/>
        </p:nvGrpSpPr>
        <p:grpSpPr bwMode="auto">
          <a:xfrm>
            <a:off x="5970569" y="3796850"/>
            <a:ext cx="430157" cy="573012"/>
            <a:chOff x="2344" y="3169"/>
            <a:chExt cx="271" cy="361"/>
          </a:xfrm>
        </p:grpSpPr>
        <p:sp>
          <p:nvSpPr>
            <p:cNvPr id="58" name="AutoShape 848"/>
            <p:cNvSpPr>
              <a:spLocks noChangeAspect="1" noChangeArrowheads="1" noTextEdit="1"/>
            </p:cNvSpPr>
            <p:nvPr/>
          </p:nvSpPr>
          <p:spPr bwMode="auto">
            <a:xfrm>
              <a:off x="2344" y="3169"/>
              <a:ext cx="27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850"/>
            <p:cNvSpPr>
              <a:spLocks/>
            </p:cNvSpPr>
            <p:nvPr/>
          </p:nvSpPr>
          <p:spPr bwMode="auto">
            <a:xfrm>
              <a:off x="2401" y="3367"/>
              <a:ext cx="50" cy="81"/>
            </a:xfrm>
            <a:custGeom>
              <a:avLst/>
              <a:gdLst>
                <a:gd name="T0" fmla="*/ 42 w 50"/>
                <a:gd name="T1" fmla="*/ 0 h 81"/>
                <a:gd name="T2" fmla="*/ 0 w 50"/>
                <a:gd name="T3" fmla="*/ 41 h 81"/>
                <a:gd name="T4" fmla="*/ 50 w 50"/>
                <a:gd name="T5" fmla="*/ 41 h 81"/>
                <a:gd name="T6" fmla="*/ 9 w 50"/>
                <a:gd name="T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81">
                  <a:moveTo>
                    <a:pt x="42" y="0"/>
                  </a:moveTo>
                  <a:lnTo>
                    <a:pt x="0" y="41"/>
                  </a:lnTo>
                  <a:lnTo>
                    <a:pt x="50" y="41"/>
                  </a:lnTo>
                  <a:lnTo>
                    <a:pt x="9" y="81"/>
                  </a:ln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Line 851"/>
            <p:cNvSpPr>
              <a:spLocks noChangeShapeType="1"/>
            </p:cNvSpPr>
            <p:nvPr/>
          </p:nvSpPr>
          <p:spPr bwMode="auto">
            <a:xfrm>
              <a:off x="2445" y="3210"/>
              <a:ext cx="0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Rectangle 852"/>
            <p:cNvSpPr>
              <a:spLocks noChangeArrowheads="1"/>
            </p:cNvSpPr>
            <p:nvPr/>
          </p:nvSpPr>
          <p:spPr bwMode="auto">
            <a:xfrm>
              <a:off x="2385" y="3212"/>
              <a:ext cx="82" cy="73"/>
            </a:xfrm>
            <a:prstGeom prst="rect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Line 853"/>
            <p:cNvSpPr>
              <a:spLocks noChangeShapeType="1"/>
            </p:cNvSpPr>
            <p:nvPr/>
          </p:nvSpPr>
          <p:spPr bwMode="auto">
            <a:xfrm>
              <a:off x="2385" y="3334"/>
              <a:ext cx="82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854"/>
            <p:cNvSpPr>
              <a:spLocks/>
            </p:cNvSpPr>
            <p:nvPr/>
          </p:nvSpPr>
          <p:spPr bwMode="auto">
            <a:xfrm>
              <a:off x="2500" y="3310"/>
              <a:ext cx="82" cy="179"/>
            </a:xfrm>
            <a:custGeom>
              <a:avLst/>
              <a:gdLst>
                <a:gd name="T0" fmla="*/ 0 w 82"/>
                <a:gd name="T1" fmla="*/ 24 h 179"/>
                <a:gd name="T2" fmla="*/ 41 w 82"/>
                <a:gd name="T3" fmla="*/ 24 h 179"/>
                <a:gd name="T4" fmla="*/ 41 w 82"/>
                <a:gd name="T5" fmla="*/ 179 h 179"/>
                <a:gd name="T6" fmla="*/ 82 w 82"/>
                <a:gd name="T7" fmla="*/ 179 h 179"/>
                <a:gd name="T8" fmla="*/ 82 w 82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79">
                  <a:moveTo>
                    <a:pt x="0" y="24"/>
                  </a:moveTo>
                  <a:lnTo>
                    <a:pt x="41" y="24"/>
                  </a:lnTo>
                  <a:lnTo>
                    <a:pt x="41" y="179"/>
                  </a:lnTo>
                  <a:lnTo>
                    <a:pt x="82" y="179"/>
                  </a:lnTo>
                  <a:lnTo>
                    <a:pt x="82" y="0"/>
                  </a:ln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Line 855"/>
            <p:cNvSpPr>
              <a:spLocks noChangeShapeType="1"/>
            </p:cNvSpPr>
            <p:nvPr/>
          </p:nvSpPr>
          <p:spPr bwMode="auto">
            <a:xfrm>
              <a:off x="2352" y="3489"/>
              <a:ext cx="148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Line 856"/>
            <p:cNvSpPr>
              <a:spLocks noChangeShapeType="1"/>
            </p:cNvSpPr>
            <p:nvPr/>
          </p:nvSpPr>
          <p:spPr bwMode="auto">
            <a:xfrm flipV="1">
              <a:off x="2599" y="3253"/>
              <a:ext cx="0" cy="24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Line 857"/>
            <p:cNvSpPr>
              <a:spLocks noChangeShapeType="1"/>
            </p:cNvSpPr>
            <p:nvPr/>
          </p:nvSpPr>
          <p:spPr bwMode="auto">
            <a:xfrm flipV="1">
              <a:off x="2566" y="3253"/>
              <a:ext cx="0" cy="24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858"/>
            <p:cNvSpPr>
              <a:spLocks/>
            </p:cNvSpPr>
            <p:nvPr/>
          </p:nvSpPr>
          <p:spPr bwMode="auto">
            <a:xfrm>
              <a:off x="2352" y="3179"/>
              <a:ext cx="148" cy="343"/>
            </a:xfrm>
            <a:custGeom>
              <a:avLst/>
              <a:gdLst>
                <a:gd name="T0" fmla="*/ 72 w 72"/>
                <a:gd name="T1" fmla="*/ 168 h 168"/>
                <a:gd name="T2" fmla="*/ 0 w 72"/>
                <a:gd name="T3" fmla="*/ 168 h 168"/>
                <a:gd name="T4" fmla="*/ 0 w 72"/>
                <a:gd name="T5" fmla="*/ 10 h 168"/>
                <a:gd name="T6" fmla="*/ 10 w 72"/>
                <a:gd name="T7" fmla="*/ 0 h 168"/>
                <a:gd name="T8" fmla="*/ 62 w 72"/>
                <a:gd name="T9" fmla="*/ 0 h 168"/>
                <a:gd name="T10" fmla="*/ 72 w 72"/>
                <a:gd name="T11" fmla="*/ 10 h 168"/>
                <a:gd name="T12" fmla="*/ 72 w 72"/>
                <a:gd name="T13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68">
                  <a:moveTo>
                    <a:pt x="72" y="168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8" y="0"/>
                    <a:pt x="72" y="4"/>
                    <a:pt x="72" y="10"/>
                  </a:cubicBezTo>
                  <a:lnTo>
                    <a:pt x="72" y="168"/>
                  </a:lnTo>
                  <a:close/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859"/>
            <p:cNvSpPr>
              <a:spLocks/>
            </p:cNvSpPr>
            <p:nvPr/>
          </p:nvSpPr>
          <p:spPr bwMode="auto">
            <a:xfrm>
              <a:off x="2557" y="3277"/>
              <a:ext cx="50" cy="33"/>
            </a:xfrm>
            <a:custGeom>
              <a:avLst/>
              <a:gdLst>
                <a:gd name="T0" fmla="*/ 0 w 24"/>
                <a:gd name="T1" fmla="*/ 4 h 16"/>
                <a:gd name="T2" fmla="*/ 12 w 24"/>
                <a:gd name="T3" fmla="*/ 16 h 16"/>
                <a:gd name="T4" fmla="*/ 24 w 24"/>
                <a:gd name="T5" fmla="*/ 4 h 16"/>
                <a:gd name="T6" fmla="*/ 24 w 24"/>
                <a:gd name="T7" fmla="*/ 0 h 16"/>
                <a:gd name="T8" fmla="*/ 0 w 24"/>
                <a:gd name="T9" fmla="*/ 0 h 16"/>
                <a:gd name="T10" fmla="*/ 0 w 24"/>
                <a:gd name="T1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11"/>
                    <a:pt x="5" y="16"/>
                    <a:pt x="12" y="16"/>
                  </a:cubicBezTo>
                  <a:cubicBezTo>
                    <a:pt x="19" y="16"/>
                    <a:pt x="24" y="11"/>
                    <a:pt x="24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0" name="Group 849"/>
          <p:cNvGrpSpPr>
            <a:grpSpLocks noChangeAspect="1"/>
          </p:cNvGrpSpPr>
          <p:nvPr/>
        </p:nvGrpSpPr>
        <p:grpSpPr bwMode="auto">
          <a:xfrm>
            <a:off x="8651692" y="3774682"/>
            <a:ext cx="430157" cy="573012"/>
            <a:chOff x="2344" y="3169"/>
            <a:chExt cx="271" cy="361"/>
          </a:xfrm>
        </p:grpSpPr>
        <p:sp>
          <p:nvSpPr>
            <p:cNvPr id="91" name="AutoShape 848"/>
            <p:cNvSpPr>
              <a:spLocks noChangeAspect="1" noChangeArrowheads="1" noTextEdit="1"/>
            </p:cNvSpPr>
            <p:nvPr/>
          </p:nvSpPr>
          <p:spPr bwMode="auto">
            <a:xfrm>
              <a:off x="2344" y="3169"/>
              <a:ext cx="27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850"/>
            <p:cNvSpPr>
              <a:spLocks/>
            </p:cNvSpPr>
            <p:nvPr/>
          </p:nvSpPr>
          <p:spPr bwMode="auto">
            <a:xfrm>
              <a:off x="2401" y="3367"/>
              <a:ext cx="50" cy="81"/>
            </a:xfrm>
            <a:custGeom>
              <a:avLst/>
              <a:gdLst>
                <a:gd name="T0" fmla="*/ 42 w 50"/>
                <a:gd name="T1" fmla="*/ 0 h 81"/>
                <a:gd name="T2" fmla="*/ 0 w 50"/>
                <a:gd name="T3" fmla="*/ 41 h 81"/>
                <a:gd name="T4" fmla="*/ 50 w 50"/>
                <a:gd name="T5" fmla="*/ 41 h 81"/>
                <a:gd name="T6" fmla="*/ 9 w 50"/>
                <a:gd name="T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81">
                  <a:moveTo>
                    <a:pt x="42" y="0"/>
                  </a:moveTo>
                  <a:lnTo>
                    <a:pt x="0" y="41"/>
                  </a:lnTo>
                  <a:lnTo>
                    <a:pt x="50" y="41"/>
                  </a:lnTo>
                  <a:lnTo>
                    <a:pt x="9" y="81"/>
                  </a:ln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Line 851"/>
            <p:cNvSpPr>
              <a:spLocks noChangeShapeType="1"/>
            </p:cNvSpPr>
            <p:nvPr/>
          </p:nvSpPr>
          <p:spPr bwMode="auto">
            <a:xfrm>
              <a:off x="2445" y="3210"/>
              <a:ext cx="0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Rectangle 852"/>
            <p:cNvSpPr>
              <a:spLocks noChangeArrowheads="1"/>
            </p:cNvSpPr>
            <p:nvPr/>
          </p:nvSpPr>
          <p:spPr bwMode="auto">
            <a:xfrm>
              <a:off x="2385" y="3212"/>
              <a:ext cx="82" cy="73"/>
            </a:xfrm>
            <a:prstGeom prst="rect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Line 853"/>
            <p:cNvSpPr>
              <a:spLocks noChangeShapeType="1"/>
            </p:cNvSpPr>
            <p:nvPr/>
          </p:nvSpPr>
          <p:spPr bwMode="auto">
            <a:xfrm>
              <a:off x="2385" y="3334"/>
              <a:ext cx="82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854"/>
            <p:cNvSpPr>
              <a:spLocks/>
            </p:cNvSpPr>
            <p:nvPr/>
          </p:nvSpPr>
          <p:spPr bwMode="auto">
            <a:xfrm>
              <a:off x="2500" y="3310"/>
              <a:ext cx="82" cy="179"/>
            </a:xfrm>
            <a:custGeom>
              <a:avLst/>
              <a:gdLst>
                <a:gd name="T0" fmla="*/ 0 w 82"/>
                <a:gd name="T1" fmla="*/ 24 h 179"/>
                <a:gd name="T2" fmla="*/ 41 w 82"/>
                <a:gd name="T3" fmla="*/ 24 h 179"/>
                <a:gd name="T4" fmla="*/ 41 w 82"/>
                <a:gd name="T5" fmla="*/ 179 h 179"/>
                <a:gd name="T6" fmla="*/ 82 w 82"/>
                <a:gd name="T7" fmla="*/ 179 h 179"/>
                <a:gd name="T8" fmla="*/ 82 w 82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79">
                  <a:moveTo>
                    <a:pt x="0" y="24"/>
                  </a:moveTo>
                  <a:lnTo>
                    <a:pt x="41" y="24"/>
                  </a:lnTo>
                  <a:lnTo>
                    <a:pt x="41" y="179"/>
                  </a:lnTo>
                  <a:lnTo>
                    <a:pt x="82" y="179"/>
                  </a:lnTo>
                  <a:lnTo>
                    <a:pt x="82" y="0"/>
                  </a:ln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Line 855"/>
            <p:cNvSpPr>
              <a:spLocks noChangeShapeType="1"/>
            </p:cNvSpPr>
            <p:nvPr/>
          </p:nvSpPr>
          <p:spPr bwMode="auto">
            <a:xfrm>
              <a:off x="2352" y="3489"/>
              <a:ext cx="148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Line 856"/>
            <p:cNvSpPr>
              <a:spLocks noChangeShapeType="1"/>
            </p:cNvSpPr>
            <p:nvPr/>
          </p:nvSpPr>
          <p:spPr bwMode="auto">
            <a:xfrm flipV="1">
              <a:off x="2599" y="3253"/>
              <a:ext cx="0" cy="24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Line 857"/>
            <p:cNvSpPr>
              <a:spLocks noChangeShapeType="1"/>
            </p:cNvSpPr>
            <p:nvPr/>
          </p:nvSpPr>
          <p:spPr bwMode="auto">
            <a:xfrm flipV="1">
              <a:off x="2566" y="3253"/>
              <a:ext cx="0" cy="24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858"/>
            <p:cNvSpPr>
              <a:spLocks/>
            </p:cNvSpPr>
            <p:nvPr/>
          </p:nvSpPr>
          <p:spPr bwMode="auto">
            <a:xfrm>
              <a:off x="2352" y="3179"/>
              <a:ext cx="148" cy="343"/>
            </a:xfrm>
            <a:custGeom>
              <a:avLst/>
              <a:gdLst>
                <a:gd name="T0" fmla="*/ 72 w 72"/>
                <a:gd name="T1" fmla="*/ 168 h 168"/>
                <a:gd name="T2" fmla="*/ 0 w 72"/>
                <a:gd name="T3" fmla="*/ 168 h 168"/>
                <a:gd name="T4" fmla="*/ 0 w 72"/>
                <a:gd name="T5" fmla="*/ 10 h 168"/>
                <a:gd name="T6" fmla="*/ 10 w 72"/>
                <a:gd name="T7" fmla="*/ 0 h 168"/>
                <a:gd name="T8" fmla="*/ 62 w 72"/>
                <a:gd name="T9" fmla="*/ 0 h 168"/>
                <a:gd name="T10" fmla="*/ 72 w 72"/>
                <a:gd name="T11" fmla="*/ 10 h 168"/>
                <a:gd name="T12" fmla="*/ 72 w 72"/>
                <a:gd name="T13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68">
                  <a:moveTo>
                    <a:pt x="72" y="168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8" y="0"/>
                    <a:pt x="72" y="4"/>
                    <a:pt x="72" y="10"/>
                  </a:cubicBezTo>
                  <a:lnTo>
                    <a:pt x="72" y="168"/>
                  </a:lnTo>
                  <a:close/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859"/>
            <p:cNvSpPr>
              <a:spLocks/>
            </p:cNvSpPr>
            <p:nvPr/>
          </p:nvSpPr>
          <p:spPr bwMode="auto">
            <a:xfrm>
              <a:off x="2557" y="3277"/>
              <a:ext cx="50" cy="33"/>
            </a:xfrm>
            <a:custGeom>
              <a:avLst/>
              <a:gdLst>
                <a:gd name="T0" fmla="*/ 0 w 24"/>
                <a:gd name="T1" fmla="*/ 4 h 16"/>
                <a:gd name="T2" fmla="*/ 12 w 24"/>
                <a:gd name="T3" fmla="*/ 16 h 16"/>
                <a:gd name="T4" fmla="*/ 24 w 24"/>
                <a:gd name="T5" fmla="*/ 4 h 16"/>
                <a:gd name="T6" fmla="*/ 24 w 24"/>
                <a:gd name="T7" fmla="*/ 0 h 16"/>
                <a:gd name="T8" fmla="*/ 0 w 24"/>
                <a:gd name="T9" fmla="*/ 0 h 16"/>
                <a:gd name="T10" fmla="*/ 0 w 24"/>
                <a:gd name="T1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11"/>
                    <a:pt x="5" y="16"/>
                    <a:pt x="12" y="16"/>
                  </a:cubicBezTo>
                  <a:cubicBezTo>
                    <a:pt x="19" y="16"/>
                    <a:pt x="24" y="11"/>
                    <a:pt x="24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5" name="Rectangle 55"/>
          <p:cNvSpPr>
            <a:spLocks noChangeArrowheads="1"/>
          </p:cNvSpPr>
          <p:nvPr/>
        </p:nvSpPr>
        <p:spPr bwMode="auto">
          <a:xfrm>
            <a:off x="1248985" y="2764827"/>
            <a:ext cx="30898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tx2"/>
                </a:solidFill>
                <a:latin typeface="+mn-lt"/>
              </a:rPr>
              <a:t>Integration </a:t>
            </a:r>
            <a:r>
              <a:rPr lang="en-US" altLang="en-US" sz="1400" b="1" dirty="0" smtClean="0">
                <a:solidFill>
                  <a:schemeClr val="tx2"/>
                </a:solidFill>
                <a:latin typeface="+mn-lt"/>
              </a:rPr>
              <a:t>with APIs &amp;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 smtClean="0">
                <a:solidFill>
                  <a:schemeClr val="tx2"/>
                </a:solidFill>
                <a:latin typeface="+mn-lt"/>
              </a:rPr>
              <a:t>advanced web tools</a:t>
            </a:r>
            <a:endParaRPr lang="en-US" altLang="en-US" sz="14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2289908" y="3250277"/>
            <a:ext cx="194878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 bwMode="auto">
          <a:xfrm>
            <a:off x="4238690" y="3250277"/>
            <a:ext cx="496888" cy="1682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>
            <a:grpSpLocks/>
          </p:cNvGrpSpPr>
          <p:nvPr/>
        </p:nvGrpSpPr>
        <p:grpSpPr bwMode="auto">
          <a:xfrm>
            <a:off x="338595" y="4435546"/>
            <a:ext cx="1422400" cy="1549400"/>
            <a:chOff x="167382" y="4651425"/>
            <a:chExt cx="1420992" cy="1548683"/>
          </a:xfrm>
        </p:grpSpPr>
        <p:pic>
          <p:nvPicPr>
            <p:cNvPr id="104" name="Picture 2" descr="https://encrypted-tbn3.gstatic.com/images?q=tbn:ANd9GcRPeO3GN1SVqup46Qcaqob5lYQ9qVOFOHKFWNupY3cp1tcYHR5xeA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82" y="4981919"/>
              <a:ext cx="1061423" cy="88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http://www.crunchbase.com/assets/images/resized/0012/9220/129220v2-max-250x250.jp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36" y="4773282"/>
              <a:ext cx="7191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8" descr="https://encrypted-tbn3.gstatic.com/images?q=tbn:ANd9GcQukPuXzT8qyCZ2frb0HmhcjpVIsOfwsBdbNCOzPCqt-_wHJrAP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23" y="5638130"/>
              <a:ext cx="936625" cy="31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59" y="5949280"/>
              <a:ext cx="504056" cy="250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7"/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54" y="4651425"/>
              <a:ext cx="513481" cy="50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" name="Group 108"/>
          <p:cNvGrpSpPr>
            <a:grpSpLocks/>
          </p:cNvGrpSpPr>
          <p:nvPr/>
        </p:nvGrpSpPr>
        <p:grpSpPr bwMode="auto">
          <a:xfrm>
            <a:off x="8011011" y="1183786"/>
            <a:ext cx="2809875" cy="1938338"/>
            <a:chOff x="5954757" y="683198"/>
            <a:chExt cx="2809965" cy="1937081"/>
          </a:xfrm>
        </p:grpSpPr>
        <p:pic>
          <p:nvPicPr>
            <p:cNvPr id="110" name="Picture 43" descr="http://etap.com/renewable-energy/renewable-energy-images/operate-solar-farms-with-etap.jpg"/>
            <p:cNvPicPr>
              <a:picLocks noChangeAspect="1" noChangeArrowheads="1"/>
            </p:cNvPicPr>
            <p:nvPr/>
          </p:nvPicPr>
          <p:blipFill>
            <a:blip r:embed="rId9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9070" y="1700808"/>
              <a:ext cx="1075652" cy="734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4" descr="https://encrypted-tbn3.gstatic.com/images?q=tbn:ANd9GcRTrJ-7epLAqwK9fCl0lXmFfq5HTS0Dnu2goS5uljOOBP0pjT92RQ"/>
            <p:cNvPicPr>
              <a:picLocks noChangeAspect="1" noChangeArrowheads="1"/>
            </p:cNvPicPr>
            <p:nvPr/>
          </p:nvPicPr>
          <p:blipFill>
            <a:blip r:embed="rId10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538" y="1083176"/>
              <a:ext cx="659616" cy="264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8" descr="http://www.smeadvisor.com/wp-content/uploads/2012/06/HP-logo.jpg"/>
            <p:cNvPicPr>
              <a:picLocks noChangeAspect="1" noChangeArrowheads="1"/>
            </p:cNvPicPr>
            <p:nvPr/>
          </p:nvPicPr>
          <p:blipFill>
            <a:blip r:embed="rId11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797" y="1246300"/>
              <a:ext cx="35401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12" descr="https://encrypted-tbn2.gstatic.com/images?q=tbn:ANd9GcTGOda_rjmr0g-ZspQSH2CVwsP3qKPeYJpR_aNtNywv1SFpUB0AUA"/>
            <p:cNvPicPr>
              <a:picLocks noChangeAspect="1" noChangeArrowheads="1"/>
            </p:cNvPicPr>
            <p:nvPr/>
          </p:nvPicPr>
          <p:blipFill>
            <a:blip r:embed="rId1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757" y="683198"/>
              <a:ext cx="930217" cy="532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30" descr="GridPoint logo"/>
            <p:cNvPicPr>
              <a:picLocks noChangeAspect="1" noChangeArrowheads="1"/>
            </p:cNvPicPr>
            <p:nvPr/>
          </p:nvPicPr>
          <p:blipFill>
            <a:blip r:embed="rId1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498" y="795533"/>
              <a:ext cx="1103312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39" descr="http://www04.abb.com/global/seitp/seitp202.nsf/c71c66c1f02e6575c125711f004660e6/b6b2264e6e2e73ccc125773c0039b5f2/$FILE/ABB+string+inverter.jpg"/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2193334"/>
              <a:ext cx="256392" cy="426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0" name="Subtitle 2"/>
          <p:cNvSpPr>
            <a:spLocks noGrp="1"/>
          </p:cNvSpPr>
          <p:nvPr>
            <p:ph type="subTitle" idx="13"/>
          </p:nvPr>
        </p:nvSpPr>
        <p:spPr>
          <a:xfrm>
            <a:off x="279400" y="1120928"/>
            <a:ext cx="11626834" cy="504000"/>
          </a:xfrm>
        </p:spPr>
        <p:txBody>
          <a:bodyPr/>
          <a:lstStyle/>
          <a:p>
            <a:r>
              <a:rPr lang="en-US" dirty="0" smtClean="0"/>
              <a:t>Enabling you to face the dynamic challenges of the 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48"/>
          <p:cNvGrpSpPr>
            <a:grpSpLocks/>
          </p:cNvGrpSpPr>
          <p:nvPr/>
        </p:nvGrpSpPr>
        <p:grpSpPr bwMode="auto">
          <a:xfrm>
            <a:off x="1245517" y="4529792"/>
            <a:ext cx="933328" cy="766794"/>
            <a:chOff x="396636" y="3830638"/>
            <a:chExt cx="1732510" cy="1603426"/>
          </a:xfrm>
        </p:grpSpPr>
        <p:pic>
          <p:nvPicPr>
            <p:cNvPr id="31" name="Picture 45" descr="4EVC202401-PIEN_Galax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36" y="4268820"/>
              <a:ext cx="1329242" cy="1165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7" descr="GalaxyHeliosDemo__0013_Galaxy status ma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003" y="3830638"/>
              <a:ext cx="1153143" cy="89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From power generation to the vehicle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 offers solutions for the complete value chain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55237" y="1597442"/>
            <a:ext cx="332144" cy="866287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56" y="1618308"/>
            <a:ext cx="325366" cy="86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04.abb.com/global/gad/gad02007.nsf/0/F5CB987AFF4234DDC12578C300293932/$File/2GCS613014A0070-PQF_range_7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09" y="1253446"/>
            <a:ext cx="1079359" cy="95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959804" y="3846459"/>
          <a:ext cx="1688880" cy="584148"/>
        </p:xfrm>
        <a:graphic>
          <a:graphicData uri="http://schemas.openxmlformats.org/drawingml/2006/table">
            <a:tbl>
              <a:tblPr/>
              <a:tblGrid>
                <a:gridCol w="1688880"/>
              </a:tblGrid>
              <a:tr h="3076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E-bus chargers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812" marB="468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276480">
                <a:tc>
                  <a:txBody>
                    <a:bodyPr/>
                    <a:lstStyle>
                      <a:lvl1pPr indent="1762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7987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HVC 150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812" marB="468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88375" y="5239118"/>
          <a:ext cx="1688880" cy="796845"/>
        </p:xfrm>
        <a:graphic>
          <a:graphicData uri="http://schemas.openxmlformats.org/drawingml/2006/table">
            <a:tbl>
              <a:tblPr/>
              <a:tblGrid>
                <a:gridCol w="1688880"/>
              </a:tblGrid>
              <a:tr h="5204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Charging Network Software Services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780" marB="46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276416">
                <a:tc>
                  <a:txBody>
                    <a:bodyPr/>
                    <a:lstStyle>
                      <a:lvl1pPr indent="1762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7987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Connected services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780" marB="46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9109017" y="2353387"/>
          <a:ext cx="1696817" cy="584148"/>
        </p:xfrm>
        <a:graphic>
          <a:graphicData uri="http://schemas.openxmlformats.org/drawingml/2006/table">
            <a:tbl>
              <a:tblPr/>
              <a:tblGrid>
                <a:gridCol w="1696817"/>
              </a:tblGrid>
              <a:tr h="3076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Grid Automation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812" marB="468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6480">
                <a:tc>
                  <a:txBody>
                    <a:bodyPr/>
                    <a:lstStyle>
                      <a:lvl1pPr indent="1762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7987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SCADA  &amp; Ventyx</a:t>
                      </a:r>
                      <a:endParaRPr kumimoji="0" lang="nl-NL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812" marB="468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3453792" y="5239118"/>
          <a:ext cx="1666658" cy="796845"/>
        </p:xfrm>
        <a:graphic>
          <a:graphicData uri="http://schemas.openxmlformats.org/drawingml/2006/table">
            <a:tbl>
              <a:tblPr/>
              <a:tblGrid>
                <a:gridCol w="1666658"/>
              </a:tblGrid>
              <a:tr h="5204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Building Automation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780" marB="46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76416">
                <a:tc>
                  <a:txBody>
                    <a:bodyPr/>
                    <a:lstStyle>
                      <a:lvl1pPr indent="1762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7987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KNX, energy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mngt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780" marB="46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959804" y="2353389"/>
          <a:ext cx="1688880" cy="584148"/>
        </p:xfrm>
        <a:graphic>
          <a:graphicData uri="http://schemas.openxmlformats.org/drawingml/2006/table">
            <a:tbl>
              <a:tblPr/>
              <a:tblGrid>
                <a:gridCol w="1688880"/>
              </a:tblGrid>
              <a:tr h="3076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DC Fast Chargers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812" marB="468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276480">
                <a:tc>
                  <a:txBody>
                    <a:bodyPr/>
                    <a:lstStyle>
                      <a:lvl1pPr indent="1762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7987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Terra systems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812" marB="468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25" r="-30898"/>
          <a:stretch>
            <a:fillRect/>
          </a:stretch>
        </p:blipFill>
        <p:spPr bwMode="auto">
          <a:xfrm>
            <a:off x="6552191" y="4327268"/>
            <a:ext cx="1666658" cy="89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625206" y="5269276"/>
          <a:ext cx="1666658" cy="766691"/>
        </p:xfrm>
        <a:graphic>
          <a:graphicData uri="http://schemas.openxmlformats.org/drawingml/2006/table">
            <a:tbl>
              <a:tblPr/>
              <a:tblGrid>
                <a:gridCol w="1666658"/>
              </a:tblGrid>
              <a:tr h="3068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Components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768" marB="4676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9795">
                <a:tc>
                  <a:txBody>
                    <a:bodyPr/>
                    <a:lstStyle>
                      <a:lvl1pPr indent="1762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7987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DIN rail &amp; distribution boards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768" marB="4676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6448052" y="2140743"/>
          <a:ext cx="1874934" cy="796848"/>
        </p:xfrm>
        <a:graphic>
          <a:graphicData uri="http://schemas.openxmlformats.org/drawingml/2006/table">
            <a:tbl>
              <a:tblPr/>
              <a:tblGrid>
                <a:gridCol w="1874934"/>
              </a:tblGrid>
              <a:tr h="520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Power Quality/Conditioning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812" marB="468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76480">
                <a:tc>
                  <a:txBody>
                    <a:bodyPr/>
                    <a:lstStyle>
                      <a:lvl1pPr indent="1762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7987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PQF, PCS100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812" marB="468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9109017" y="5239297"/>
          <a:ext cx="1696817" cy="796720"/>
        </p:xfrm>
        <a:graphic>
          <a:graphicData uri="http://schemas.openxmlformats.org/drawingml/2006/table">
            <a:tbl>
              <a:tblPr/>
              <a:tblGrid>
                <a:gridCol w="1696817"/>
              </a:tblGrid>
              <a:tr h="5202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Renewable Integration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780" marB="46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6416">
                <a:tc>
                  <a:txBody>
                    <a:bodyPr/>
                    <a:lstStyle>
                      <a:lvl1pPr indent="1762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7987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HVDC, solar, wind</a:t>
                      </a:r>
                      <a:endParaRPr kumimoji="0" lang="nl-NL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780" marB="467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3454001" y="4131333"/>
            <a:ext cx="1665071" cy="1098339"/>
            <a:chOff x="930" y="954"/>
            <a:chExt cx="1910" cy="1605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933" y="1519"/>
              <a:ext cx="1907" cy="40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" y="1071"/>
              <a:ext cx="1907" cy="1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930" y="1008"/>
              <a:ext cx="1560" cy="403"/>
            </a:xfrm>
            <a:custGeom>
              <a:avLst/>
              <a:gdLst>
                <a:gd name="T0" fmla="*/ 0 w 1560"/>
                <a:gd name="T1" fmla="*/ 267 h 291"/>
                <a:gd name="T2" fmla="*/ 0 w 1560"/>
                <a:gd name="T3" fmla="*/ 0 h 291"/>
                <a:gd name="T4" fmla="*/ 1560 w 1560"/>
                <a:gd name="T5" fmla="*/ 0 h 291"/>
                <a:gd name="T6" fmla="*/ 1560 w 1560"/>
                <a:gd name="T7" fmla="*/ 291 h 291"/>
                <a:gd name="T8" fmla="*/ 1446 w 1560"/>
                <a:gd name="T9" fmla="*/ 291 h 291"/>
                <a:gd name="T10" fmla="*/ 1449 w 1560"/>
                <a:gd name="T11" fmla="*/ 168 h 291"/>
                <a:gd name="T12" fmla="*/ 837 w 1560"/>
                <a:gd name="T13" fmla="*/ 66 h 291"/>
                <a:gd name="T14" fmla="*/ 684 w 1560"/>
                <a:gd name="T15" fmla="*/ 234 h 291"/>
                <a:gd name="T16" fmla="*/ 0 w 1560"/>
                <a:gd name="T17" fmla="*/ 267 h 2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60"/>
                <a:gd name="T28" fmla="*/ 0 h 291"/>
                <a:gd name="T29" fmla="*/ 1560 w 1560"/>
                <a:gd name="T30" fmla="*/ 291 h 2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60" h="291">
                  <a:moveTo>
                    <a:pt x="0" y="267"/>
                  </a:moveTo>
                  <a:lnTo>
                    <a:pt x="0" y="0"/>
                  </a:lnTo>
                  <a:lnTo>
                    <a:pt x="1560" y="0"/>
                  </a:lnTo>
                  <a:lnTo>
                    <a:pt x="1560" y="291"/>
                  </a:lnTo>
                  <a:lnTo>
                    <a:pt x="1446" y="291"/>
                  </a:lnTo>
                  <a:lnTo>
                    <a:pt x="1449" y="168"/>
                  </a:lnTo>
                  <a:lnTo>
                    <a:pt x="837" y="66"/>
                  </a:lnTo>
                  <a:lnTo>
                    <a:pt x="684" y="234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2442" y="954"/>
              <a:ext cx="0" cy="405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1407" y="2148"/>
              <a:ext cx="1431" cy="403"/>
            </a:xfrm>
            <a:custGeom>
              <a:avLst/>
              <a:gdLst>
                <a:gd name="T0" fmla="*/ 1431 w 1431"/>
                <a:gd name="T1" fmla="*/ 0 h 261"/>
                <a:gd name="T2" fmla="*/ 1275 w 1431"/>
                <a:gd name="T3" fmla="*/ 3 h 261"/>
                <a:gd name="T4" fmla="*/ 1275 w 1431"/>
                <a:gd name="T5" fmla="*/ 96 h 261"/>
                <a:gd name="T6" fmla="*/ 738 w 1431"/>
                <a:gd name="T7" fmla="*/ 192 h 261"/>
                <a:gd name="T8" fmla="*/ 197 w 1431"/>
                <a:gd name="T9" fmla="*/ 101 h 261"/>
                <a:gd name="T10" fmla="*/ 200 w 1431"/>
                <a:gd name="T11" fmla="*/ 206 h 261"/>
                <a:gd name="T12" fmla="*/ 171 w 1431"/>
                <a:gd name="T13" fmla="*/ 204 h 261"/>
                <a:gd name="T14" fmla="*/ 168 w 1431"/>
                <a:gd name="T15" fmla="*/ 93 h 261"/>
                <a:gd name="T16" fmla="*/ 0 w 1431"/>
                <a:gd name="T17" fmla="*/ 63 h 261"/>
                <a:gd name="T18" fmla="*/ 0 w 1431"/>
                <a:gd name="T19" fmla="*/ 261 h 261"/>
                <a:gd name="T20" fmla="*/ 1431 w 1431"/>
                <a:gd name="T21" fmla="*/ 258 h 261"/>
                <a:gd name="T22" fmla="*/ 1431 w 1431"/>
                <a:gd name="T23" fmla="*/ 0 h 2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31"/>
                <a:gd name="T37" fmla="*/ 0 h 261"/>
                <a:gd name="T38" fmla="*/ 1431 w 1431"/>
                <a:gd name="T39" fmla="*/ 261 h 2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31" h="261">
                  <a:moveTo>
                    <a:pt x="1431" y="0"/>
                  </a:moveTo>
                  <a:lnTo>
                    <a:pt x="1275" y="3"/>
                  </a:lnTo>
                  <a:lnTo>
                    <a:pt x="1275" y="96"/>
                  </a:lnTo>
                  <a:lnTo>
                    <a:pt x="738" y="192"/>
                  </a:lnTo>
                  <a:lnTo>
                    <a:pt x="197" y="101"/>
                  </a:lnTo>
                  <a:lnTo>
                    <a:pt x="200" y="206"/>
                  </a:lnTo>
                  <a:lnTo>
                    <a:pt x="171" y="204"/>
                  </a:lnTo>
                  <a:lnTo>
                    <a:pt x="168" y="93"/>
                  </a:lnTo>
                  <a:lnTo>
                    <a:pt x="0" y="63"/>
                  </a:lnTo>
                  <a:lnTo>
                    <a:pt x="0" y="261"/>
                  </a:lnTo>
                  <a:lnTo>
                    <a:pt x="1431" y="258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932" y="2156"/>
              <a:ext cx="475" cy="40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3437482" y="2353389"/>
          <a:ext cx="1696817" cy="584148"/>
        </p:xfrm>
        <a:graphic>
          <a:graphicData uri="http://schemas.openxmlformats.org/drawingml/2006/table">
            <a:tbl>
              <a:tblPr/>
              <a:tblGrid>
                <a:gridCol w="1696817"/>
              </a:tblGrid>
              <a:tr h="3076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Energy storage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812" marB="468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76480">
                <a:tc>
                  <a:txBody>
                    <a:bodyPr/>
                    <a:lstStyle>
                      <a:lvl1pPr indent="176213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7987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B.E.S.S.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86" marR="46794" marT="46812" marB="468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9" name="Picture 7" descr="00585219_SETA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17" y="1453394"/>
            <a:ext cx="1696817" cy="89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5294060" y="4218584"/>
            <a:ext cx="65" cy="276963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" name="Freeform 9"/>
          <p:cNvSpPr>
            <a:spLocks/>
          </p:cNvSpPr>
          <p:nvPr/>
        </p:nvSpPr>
        <p:spPr bwMode="auto">
          <a:xfrm>
            <a:off x="3854384" y="4888153"/>
            <a:ext cx="1247613" cy="276963"/>
          </a:xfrm>
          <a:custGeom>
            <a:avLst/>
            <a:gdLst>
              <a:gd name="T0" fmla="*/ 2147483646 w 1431"/>
              <a:gd name="T1" fmla="*/ 0 h 261"/>
              <a:gd name="T2" fmla="*/ 2147483646 w 1431"/>
              <a:gd name="T3" fmla="*/ 2147483646 h 261"/>
              <a:gd name="T4" fmla="*/ 2147483646 w 1431"/>
              <a:gd name="T5" fmla="*/ 2147483646 h 261"/>
              <a:gd name="T6" fmla="*/ 2147483646 w 1431"/>
              <a:gd name="T7" fmla="*/ 2147483646 h 261"/>
              <a:gd name="T8" fmla="*/ 2147483646 w 1431"/>
              <a:gd name="T9" fmla="*/ 2147483646 h 261"/>
              <a:gd name="T10" fmla="*/ 2147483646 w 1431"/>
              <a:gd name="T11" fmla="*/ 2147483646 h 261"/>
              <a:gd name="T12" fmla="*/ 2147483646 w 1431"/>
              <a:gd name="T13" fmla="*/ 2147483646 h 261"/>
              <a:gd name="T14" fmla="*/ 2147483646 w 1431"/>
              <a:gd name="T15" fmla="*/ 2147483646 h 261"/>
              <a:gd name="T16" fmla="*/ 0 w 1431"/>
              <a:gd name="T17" fmla="*/ 2147483646 h 261"/>
              <a:gd name="T18" fmla="*/ 0 w 1431"/>
              <a:gd name="T19" fmla="*/ 2147483646 h 261"/>
              <a:gd name="T20" fmla="*/ 2147483646 w 1431"/>
              <a:gd name="T21" fmla="*/ 2147483646 h 261"/>
              <a:gd name="T22" fmla="*/ 2147483646 w 1431"/>
              <a:gd name="T23" fmla="*/ 0 h 26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31"/>
              <a:gd name="T37" fmla="*/ 0 h 261"/>
              <a:gd name="T38" fmla="*/ 1431 w 1431"/>
              <a:gd name="T39" fmla="*/ 261 h 26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31" h="261">
                <a:moveTo>
                  <a:pt x="1431" y="0"/>
                </a:moveTo>
                <a:lnTo>
                  <a:pt x="1275" y="3"/>
                </a:lnTo>
                <a:lnTo>
                  <a:pt x="1275" y="96"/>
                </a:lnTo>
                <a:lnTo>
                  <a:pt x="738" y="192"/>
                </a:lnTo>
                <a:lnTo>
                  <a:pt x="197" y="101"/>
                </a:lnTo>
                <a:lnTo>
                  <a:pt x="200" y="206"/>
                </a:lnTo>
                <a:lnTo>
                  <a:pt x="171" y="204"/>
                </a:lnTo>
                <a:lnTo>
                  <a:pt x="168" y="93"/>
                </a:lnTo>
                <a:lnTo>
                  <a:pt x="0" y="63"/>
                </a:lnTo>
                <a:lnTo>
                  <a:pt x="0" y="261"/>
                </a:lnTo>
                <a:lnTo>
                  <a:pt x="1431" y="258"/>
                </a:lnTo>
                <a:lnTo>
                  <a:pt x="1431" y="0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7" name="Picture 5" descr="HPIM2296 WOutLightPoleCrop"/>
          <p:cNvPicPr>
            <a:picLocks noChangeAspect="1" noChangeArrowheads="1"/>
          </p:cNvPicPr>
          <p:nvPr/>
        </p:nvPicPr>
        <p:blipFill>
          <a:blip r:embed="rId10">
            <a:lum bright="1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85" y="1490772"/>
            <a:ext cx="1698404" cy="9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/>
          <p:cNvSpPr/>
          <p:nvPr/>
        </p:nvSpPr>
        <p:spPr>
          <a:xfrm>
            <a:off x="4308191" y="3007432"/>
            <a:ext cx="3530412" cy="1472904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35995" rIns="35995" bIns="35995" anchor="ctr"/>
          <a:lstStyle>
            <a:lvl1pPr indent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5ADE"/>
              </a:buClr>
              <a:defRPr/>
            </a:pPr>
            <a:r>
              <a:rPr lang="en-US" sz="1600" dirty="0">
                <a:solidFill>
                  <a:schemeClr val="bg1"/>
                </a:solidFill>
              </a:rPr>
              <a:t>ABB’s solutions will work together seamlessly throughout the whole value chain </a:t>
            </a:r>
            <a:endParaRPr lang="nl-NL" sz="1600" dirty="0">
              <a:solidFill>
                <a:schemeClr val="bg1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524" y="2998938"/>
            <a:ext cx="469232" cy="786031"/>
          </a:xfrm>
          <a:prstGeom prst="rect">
            <a:avLst/>
          </a:prstGeom>
        </p:spPr>
      </p:pic>
      <p:pic>
        <p:nvPicPr>
          <p:cNvPr id="41" name="Picture 19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84" y="3061371"/>
            <a:ext cx="449832" cy="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9" descr="C:\Users\nlcrbou\AppData\Local\Microsoft\Windows\Temporary Internet Files\Content.Word\Poseidon Cabine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36" y="3027319"/>
            <a:ext cx="494261" cy="81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96998" y="3266918"/>
            <a:ext cx="1123963" cy="190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6"/>
            <a:ext cx="12190413" cy="68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3EF050F-B85E-4E30-B69F-9970B4AED387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0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ABB: the pioneering technology leader</a:t>
            </a:r>
            <a:endParaRPr lang="en-GB" dirty="0">
              <a:latin typeface="ABBvoiceOffice" panose="020D0603020503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EF050F-B85E-4E30-B69F-9970B4AED387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0" name="Prostokąt 4"/>
          <p:cNvSpPr/>
          <p:nvPr/>
        </p:nvSpPr>
        <p:spPr>
          <a:xfrm>
            <a:off x="2148134" y="5287926"/>
            <a:ext cx="9713866" cy="630724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A0A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BBvoiceOffice" panose="020D0603020503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61" name="Textplatzhalter 5"/>
          <p:cNvSpPr txBox="1">
            <a:spLocks/>
          </p:cNvSpPr>
          <p:nvPr/>
        </p:nvSpPr>
        <p:spPr>
          <a:xfrm>
            <a:off x="349921" y="1886400"/>
            <a:ext cx="1800000" cy="72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 baseline="0">
                <a:solidFill>
                  <a:schemeClr val="accent3"/>
                </a:solidFill>
                <a:latin typeface="PGTwo_PreAlpha Bold" pitchFamily="2" charset="-18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>What </a:t>
            </a:r>
            <a:endParaRPr lang="pl-PL" sz="1600" b="1" dirty="0">
              <a:solidFill>
                <a:srgbClr val="000000"/>
              </a:solidFill>
              <a:latin typeface="ABBvoiceOffice" panose="020D0603020503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>(Offering)</a:t>
            </a:r>
          </a:p>
          <a:p>
            <a:endParaRPr lang="en-US" sz="1600" dirty="0">
              <a:solidFill>
                <a:srgbClr val="000000"/>
              </a:solidFill>
              <a:latin typeface="ABBvoiceOffice" panose="020D0603020503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62" name="Textplatzhalter 5"/>
          <p:cNvSpPr txBox="1">
            <a:spLocks/>
          </p:cNvSpPr>
          <p:nvPr/>
        </p:nvSpPr>
        <p:spPr>
          <a:xfrm>
            <a:off x="349921" y="2974845"/>
            <a:ext cx="1800000" cy="7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>For whom </a:t>
            </a:r>
            <a:r>
              <a:rPr lang="en-US" sz="1400" dirty="0">
                <a:solidFill>
                  <a:srgbClr val="000000"/>
                </a:solidFill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>(Customers)</a:t>
            </a:r>
          </a:p>
          <a:p>
            <a:endParaRPr lang="en-US" sz="1600" dirty="0">
              <a:solidFill>
                <a:srgbClr val="000000"/>
              </a:solidFill>
              <a:latin typeface="ABBvoiceOffice" panose="020D0603020503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63" name="Textplatzhalter 5"/>
          <p:cNvSpPr txBox="1">
            <a:spLocks/>
          </p:cNvSpPr>
          <p:nvPr/>
        </p:nvSpPr>
        <p:spPr>
          <a:xfrm>
            <a:off x="349921" y="4063289"/>
            <a:ext cx="1800000" cy="7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 baseline="0">
                <a:solidFill>
                  <a:schemeClr val="accent3"/>
                </a:solidFill>
                <a:latin typeface="PGTwo_PreAlpha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>Where </a:t>
            </a:r>
            <a:r>
              <a:rPr lang="en-US" sz="1600" dirty="0">
                <a:solidFill>
                  <a:srgbClr val="000000"/>
                </a:solidFill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>(Geographies)</a:t>
            </a:r>
          </a:p>
        </p:txBody>
      </p:sp>
      <p:graphicFrame>
        <p:nvGraphicFramePr>
          <p:cNvPr id="64" name="Tabela 9"/>
          <p:cNvGraphicFramePr>
            <a:graphicFrameLocks noGrp="1"/>
          </p:cNvGraphicFramePr>
          <p:nvPr>
            <p:extLst/>
          </p:nvPr>
        </p:nvGraphicFramePr>
        <p:xfrm>
          <a:off x="2148137" y="2974845"/>
          <a:ext cx="9712077" cy="80284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3237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37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373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b="1" noProof="0" dirty="0">
                          <a:solidFill>
                            <a:schemeClr val="tx2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Utilities</a:t>
                      </a:r>
                      <a:endParaRPr lang="en-US" sz="1600" noProof="0" dirty="0">
                        <a:solidFill>
                          <a:schemeClr val="tx2"/>
                        </a:solidFill>
                        <a:latin typeface="ABBvoiceOffice" panose="020D0603020503020204" pitchFamily="34" charset="0"/>
                        <a:ea typeface="ABBvoiceOffice" panose="020D0603020503020204" pitchFamily="34" charset="0"/>
                        <a:cs typeface="ABBvoiceOffice" panose="020D06030205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b="1" noProof="0" dirty="0">
                          <a:solidFill>
                            <a:schemeClr val="tx2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Industry</a:t>
                      </a:r>
                      <a:endParaRPr lang="en-US" sz="1600" noProof="0" dirty="0">
                        <a:solidFill>
                          <a:schemeClr val="tx2"/>
                        </a:solidFill>
                        <a:latin typeface="ABBvoiceOffice" panose="020D0603020503020204" pitchFamily="34" charset="0"/>
                        <a:ea typeface="ABBvoiceOffice" panose="020D0603020503020204" pitchFamily="34" charset="0"/>
                        <a:cs typeface="ABBvoiceOffice" panose="020D060302050302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>
                          <a:solidFill>
                            <a:schemeClr val="tx2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Transport &amp; Infrastructure</a:t>
                      </a:r>
                    </a:p>
                  </a:txBody>
                  <a:tcPr marL="0" marR="0" marT="0" marB="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~35% of revenue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~40% of revenue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~25% of revenue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5" name="Tabela 12"/>
          <p:cNvGraphicFramePr>
            <a:graphicFrameLocks noGrp="1"/>
          </p:cNvGraphicFramePr>
          <p:nvPr>
            <p:extLst/>
          </p:nvPr>
        </p:nvGraphicFramePr>
        <p:xfrm>
          <a:off x="2148134" y="4063289"/>
          <a:ext cx="9712081" cy="80284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3237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373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37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200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>
                          <a:solidFill>
                            <a:schemeClr val="tx2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Globally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Asia, Middle East, Africa 38% </a:t>
                      </a:r>
                    </a:p>
                  </a:txBody>
                  <a:tcPr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Americas 29%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algn="ctr" rtl="0"/>
                      <a:r>
                        <a:rPr lang="en-US" sz="1400" b="0" i="0" u="none" strike="noStrike" kern="1200" baseline="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Europe 33%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66" name="Łącznik prosty 18"/>
          <p:cNvCxnSpPr/>
          <p:nvPr/>
        </p:nvCxnSpPr>
        <p:spPr>
          <a:xfrm>
            <a:off x="5386089" y="5441363"/>
            <a:ext cx="0" cy="323850"/>
          </a:xfrm>
          <a:prstGeom prst="line">
            <a:avLst/>
          </a:prstGeom>
          <a:noFill/>
          <a:ln w="12700" cap="flat" cmpd="sng" algn="ctr">
            <a:solidFill>
              <a:srgbClr val="D2D2D2"/>
            </a:solidFill>
            <a:prstDash val="solid"/>
          </a:ln>
          <a:effectLst/>
        </p:spPr>
      </p:cxnSp>
      <p:cxnSp>
        <p:nvCxnSpPr>
          <p:cNvPr id="67" name="Łącznik prosty 19"/>
          <p:cNvCxnSpPr/>
          <p:nvPr/>
        </p:nvCxnSpPr>
        <p:spPr>
          <a:xfrm>
            <a:off x="8624044" y="5441363"/>
            <a:ext cx="0" cy="323850"/>
          </a:xfrm>
          <a:prstGeom prst="line">
            <a:avLst/>
          </a:prstGeom>
          <a:noFill/>
          <a:ln w="12700" cap="flat" cmpd="sng" algn="ctr">
            <a:solidFill>
              <a:srgbClr val="D2D2D2"/>
            </a:solidFill>
            <a:prstDash val="solid"/>
          </a:ln>
          <a:effectLst/>
        </p:spPr>
      </p:cxnSp>
      <p:sp>
        <p:nvSpPr>
          <p:cNvPr id="68" name="Rectangle 2"/>
          <p:cNvSpPr/>
          <p:nvPr/>
        </p:nvSpPr>
        <p:spPr>
          <a:xfrm>
            <a:off x="2149922" y="5287927"/>
            <a:ext cx="3231994" cy="63072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>~$34 bn revenue</a:t>
            </a:r>
          </a:p>
        </p:txBody>
      </p:sp>
      <p:sp>
        <p:nvSpPr>
          <p:cNvPr id="69" name="Rectangle 29"/>
          <p:cNvSpPr/>
          <p:nvPr/>
        </p:nvSpPr>
        <p:spPr>
          <a:xfrm>
            <a:off x="5386089" y="5287927"/>
            <a:ext cx="3233783" cy="63072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>~100 countries</a:t>
            </a:r>
          </a:p>
        </p:txBody>
      </p:sp>
      <p:sp>
        <p:nvSpPr>
          <p:cNvPr id="70" name="Rectangle 30"/>
          <p:cNvSpPr/>
          <p:nvPr/>
        </p:nvSpPr>
        <p:spPr>
          <a:xfrm>
            <a:off x="8624045" y="5287927"/>
            <a:ext cx="3242126" cy="63072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Office" panose="020D0603020503020204" pitchFamily="34" charset="0"/>
                <a:ea typeface="ABBvoiceOffice" panose="020D0603020503020204" pitchFamily="34" charset="0"/>
                <a:cs typeface="ABBvoiceOffice" panose="020D0603020503020204" pitchFamily="34" charset="0"/>
              </a:rPr>
              <a:t>~132,000 employees</a:t>
            </a:r>
          </a:p>
        </p:txBody>
      </p:sp>
      <p:graphicFrame>
        <p:nvGraphicFramePr>
          <p:cNvPr id="71" name="Tabela 8"/>
          <p:cNvGraphicFramePr>
            <a:graphicFrameLocks noGrp="1"/>
          </p:cNvGraphicFramePr>
          <p:nvPr>
            <p:extLst/>
          </p:nvPr>
        </p:nvGraphicFramePr>
        <p:xfrm>
          <a:off x="2149921" y="1886400"/>
          <a:ext cx="9712079" cy="80284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32870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2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12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200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600" b="1" noProof="0" dirty="0">
                          <a:solidFill>
                            <a:schemeClr val="tx2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Pioneering</a:t>
                      </a:r>
                      <a:r>
                        <a:rPr lang="en-US" sz="1600" b="1" baseline="0" noProof="0" dirty="0">
                          <a:solidFill>
                            <a:schemeClr val="tx2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 technology</a:t>
                      </a:r>
                      <a:endParaRPr lang="en-US" sz="1600" b="1" noProof="0" dirty="0">
                        <a:solidFill>
                          <a:schemeClr val="tx2"/>
                        </a:solidFill>
                        <a:latin typeface="ABBvoiceOffice" panose="020D0603020503020204" pitchFamily="34" charset="0"/>
                        <a:ea typeface="ABBvoiceOffice" panose="020D0603020503020204" pitchFamily="34" charset="0"/>
                        <a:cs typeface="ABBvoiceOffice" panose="020D06030205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endParaRPr lang="en-US" sz="1600" noProof="0" dirty="0">
                        <a:solidFill>
                          <a:schemeClr val="accent2"/>
                        </a:solidFill>
                        <a:latin typeface="ABBvoiceOffice" panose="020D0603020503020204" pitchFamily="34" charset="0"/>
                        <a:ea typeface="ABBvoiceOffice" panose="020D0603020503020204" pitchFamily="34" charset="0"/>
                        <a:cs typeface="ABBvoiceOffice" panose="020D0603020503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noProof="0" dirty="0">
                        <a:solidFill>
                          <a:schemeClr val="accent2"/>
                        </a:solidFill>
                        <a:latin typeface="ABBvoiceOffice" panose="020D0603020503020204" pitchFamily="34" charset="0"/>
                        <a:ea typeface="ABBvoiceOffice" panose="020D0603020503020204" pitchFamily="34" charset="0"/>
                        <a:cs typeface="ABBvoiceOffice" panose="020D06030205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Products</a:t>
                      </a:r>
                      <a:r>
                        <a:rPr lang="en-US" sz="1400" baseline="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 58%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BBvoiceOffice" panose="020D0603020503020204" pitchFamily="34" charset="0"/>
                        <a:ea typeface="ABBvoiceOffice" panose="020D0603020503020204" pitchFamily="34" charset="0"/>
                        <a:cs typeface="ABBvoiceOffice" panose="020D0603020503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Systems</a:t>
                      </a:r>
                      <a:r>
                        <a:rPr lang="en-US" sz="1400" baseline="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 24%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ABBvoiceOffice" panose="020D0603020503020204" pitchFamily="34" charset="0"/>
                        <a:ea typeface="ABBvoiceOffice" panose="020D0603020503020204" pitchFamily="34" charset="0"/>
                        <a:cs typeface="ABBvoiceOffice" panose="020D0603020503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GTwo_PreAlpha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ABBvoiceOffice" panose="020D0603020503020204" pitchFamily="34" charset="0"/>
                          <a:ea typeface="ABBvoiceOffice" panose="020D0603020503020204" pitchFamily="34" charset="0"/>
                          <a:cs typeface="ABBvoiceOffice" panose="020D0603020503020204" pitchFamily="34" charset="0"/>
                        </a:rPr>
                        <a:t>Services &amp; software 18%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24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ABB in Australia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73808" y="6489341"/>
            <a:ext cx="1099820" cy="118192"/>
          </a:xfrm>
        </p:spPr>
        <p:txBody>
          <a:bodyPr/>
          <a:lstStyle/>
          <a:p>
            <a:fld id="{F0F7C878-2F48-47C1-A60E-F6C764D931DE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739366" y="6473853"/>
            <a:ext cx="640143" cy="132744"/>
          </a:xfrm>
        </p:spPr>
        <p:txBody>
          <a:bodyPr/>
          <a:lstStyle/>
          <a:p>
            <a:r>
              <a:rPr lang="en-US" dirty="0" smtClean="0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5"/>
          <p:cNvSpPr txBox="1">
            <a:spLocks/>
          </p:cNvSpPr>
          <p:nvPr/>
        </p:nvSpPr>
        <p:spPr bwMode="gray">
          <a:xfrm>
            <a:off x="363143" y="2292980"/>
            <a:ext cx="1527695" cy="601459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1600" dirty="0" smtClean="0"/>
          </a:p>
          <a:p>
            <a:pPr algn="ctr">
              <a:spcBef>
                <a:spcPts val="0"/>
              </a:spcBef>
            </a:pPr>
            <a:r>
              <a:rPr lang="en-US" sz="1200" dirty="0" smtClean="0"/>
              <a:t>Revenue Dec 2016</a:t>
            </a:r>
            <a:r>
              <a:rPr lang="en-US" sz="1600" dirty="0" smtClean="0"/>
              <a:t> </a:t>
            </a:r>
          </a:p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$654 MAUD</a:t>
            </a:r>
          </a:p>
          <a:p>
            <a:pPr algn="ctr">
              <a:spcBef>
                <a:spcPts val="0"/>
              </a:spcBef>
            </a:pPr>
            <a:endParaRPr lang="en-US" sz="1600" dirty="0" smtClean="0"/>
          </a:p>
        </p:txBody>
      </p:sp>
      <p:cxnSp>
        <p:nvCxnSpPr>
          <p:cNvPr id="10" name="Straight Connector 9"/>
          <p:cNvCxnSpPr/>
          <p:nvPr/>
        </p:nvCxnSpPr>
        <p:spPr bwMode="gray">
          <a:xfrm>
            <a:off x="327208" y="3088025"/>
            <a:ext cx="535249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gray">
          <a:xfrm>
            <a:off x="327909" y="3997982"/>
            <a:ext cx="535249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gray">
          <a:xfrm>
            <a:off x="327907" y="4908784"/>
            <a:ext cx="535249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5"/>
          <p:cNvSpPr txBox="1">
            <a:spLocks/>
          </p:cNvSpPr>
          <p:nvPr/>
        </p:nvSpPr>
        <p:spPr bwMode="gray">
          <a:xfrm>
            <a:off x="270774" y="4103664"/>
            <a:ext cx="5354963" cy="569393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Australia, global R&amp;D and technical lead centres for </a:t>
            </a:r>
            <a:r>
              <a:rPr lang="en-US" dirty="0"/>
              <a:t>Enterprise </a:t>
            </a:r>
            <a:r>
              <a:rPr lang="en-US" dirty="0" smtClean="0"/>
              <a:t>Software, Microgrids, Metal Enclosed Capacitor Banks, and Pole Mounted Switches</a:t>
            </a:r>
          </a:p>
        </p:txBody>
      </p:sp>
      <p:sp>
        <p:nvSpPr>
          <p:cNvPr id="14" name="Text Placeholder 5"/>
          <p:cNvSpPr txBox="1">
            <a:spLocks/>
          </p:cNvSpPr>
          <p:nvPr/>
        </p:nvSpPr>
        <p:spPr bwMode="gray">
          <a:xfrm>
            <a:off x="266784" y="5090487"/>
            <a:ext cx="5354963" cy="569393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smtClean="0"/>
              <a:t>Manufactures </a:t>
            </a:r>
            <a:r>
              <a:rPr lang="en-US" dirty="0"/>
              <a:t>LV </a:t>
            </a:r>
            <a:r>
              <a:rPr lang="en-US" dirty="0" smtClean="0"/>
              <a:t>systems, </a:t>
            </a:r>
            <a:r>
              <a:rPr lang="en-US" dirty="0"/>
              <a:t>instrumentation </a:t>
            </a:r>
            <a:r>
              <a:rPr lang="en-US" dirty="0" smtClean="0"/>
              <a:t>systems and HV </a:t>
            </a:r>
            <a:r>
              <a:rPr lang="en-US" dirty="0"/>
              <a:t>capacitors and power quality </a:t>
            </a:r>
            <a:r>
              <a:rPr lang="en-US" dirty="0" smtClean="0"/>
              <a:t>equipment,</a:t>
            </a:r>
            <a:r>
              <a:rPr lang="en-US" dirty="0"/>
              <a:t> </a:t>
            </a:r>
            <a:r>
              <a:rPr lang="en-US" dirty="0" smtClean="0"/>
              <a:t>and Metal </a:t>
            </a:r>
            <a:r>
              <a:rPr lang="en-US" dirty="0"/>
              <a:t>Enclosed Capacitor </a:t>
            </a:r>
            <a:r>
              <a:rPr lang="en-US" dirty="0" smtClean="0"/>
              <a:t>Banks</a:t>
            </a:r>
            <a:endParaRPr lang="en-US" dirty="0"/>
          </a:p>
        </p:txBody>
      </p:sp>
      <p:sp>
        <p:nvSpPr>
          <p:cNvPr id="15" name="Text Placeholder 5"/>
          <p:cNvSpPr txBox="1">
            <a:spLocks/>
          </p:cNvSpPr>
          <p:nvPr/>
        </p:nvSpPr>
        <p:spPr bwMode="gray">
          <a:xfrm>
            <a:off x="267857" y="3259515"/>
            <a:ext cx="5354963" cy="569393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Headquartered in </a:t>
            </a:r>
            <a:r>
              <a:rPr lang="en-US" dirty="0" smtClean="0"/>
              <a:t>Sydney with </a:t>
            </a:r>
            <a:r>
              <a:rPr lang="en-US" dirty="0"/>
              <a:t>Sales </a:t>
            </a:r>
            <a:r>
              <a:rPr lang="en-US" dirty="0" smtClean="0"/>
              <a:t>offices </a:t>
            </a:r>
            <a:r>
              <a:rPr lang="en-US" dirty="0"/>
              <a:t>and Service </a:t>
            </a:r>
            <a:r>
              <a:rPr lang="en-AU" dirty="0"/>
              <a:t>centres</a:t>
            </a:r>
            <a:r>
              <a:rPr lang="en-US" dirty="0"/>
              <a:t> </a:t>
            </a:r>
            <a:r>
              <a:rPr lang="en-US" dirty="0" smtClean="0"/>
              <a:t>across Australia supporting all </a:t>
            </a:r>
            <a:r>
              <a:rPr lang="en-US" dirty="0"/>
              <a:t>ABB systems and </a:t>
            </a:r>
            <a:r>
              <a:rPr lang="en-US" dirty="0" smtClean="0"/>
              <a:t>products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56" y="1919317"/>
            <a:ext cx="540000" cy="5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9141" y="2354599"/>
            <a:ext cx="1337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200" dirty="0"/>
              <a:t>Total </a:t>
            </a:r>
            <a:r>
              <a:rPr lang="en-US" sz="1200" dirty="0" smtClean="0"/>
              <a:t>workforce</a:t>
            </a:r>
          </a:p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1,350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1824" y="2356959"/>
            <a:ext cx="137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200" dirty="0"/>
              <a:t>Orders Dec </a:t>
            </a:r>
            <a:r>
              <a:rPr lang="en-US" sz="1200" dirty="0" smtClean="0"/>
              <a:t>2016</a:t>
            </a:r>
            <a:endParaRPr lang="en-US" sz="1600" dirty="0"/>
          </a:p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$</a:t>
            </a:r>
            <a:r>
              <a:rPr lang="en-US" sz="1600" dirty="0">
                <a:solidFill>
                  <a:schemeClr val="tx2"/>
                </a:solidFill>
              </a:rPr>
              <a:t>651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MAUD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82" y="1902505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73" y="1920504"/>
            <a:ext cx="468000" cy="46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" b="9661"/>
          <a:stretch/>
        </p:blipFill>
        <p:spPr>
          <a:xfrm>
            <a:off x="5834743" y="1725743"/>
            <a:ext cx="6071492" cy="42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6980078" y="2159318"/>
            <a:ext cx="4926156" cy="3868421"/>
          </a:xfrm>
        </p:spPr>
        <p:txBody>
          <a:bodyPr/>
          <a:lstStyle/>
          <a:p>
            <a:r>
              <a:rPr lang="en-US" dirty="0"/>
              <a:t>Most efficient energy crops (palm oil, sugar cane) deliver </a:t>
            </a:r>
            <a:r>
              <a:rPr lang="en-US" b="1" dirty="0"/>
              <a:t>0.5L/m²</a:t>
            </a:r>
            <a:r>
              <a:rPr lang="en-US" dirty="0"/>
              <a:t> including sowing, fertilizing, harvesting, refinement and distribution. </a:t>
            </a:r>
            <a:br>
              <a:rPr lang="en-US" dirty="0"/>
            </a:br>
            <a:r>
              <a:rPr lang="en-US" dirty="0"/>
              <a:t>A vehicle drives </a:t>
            </a:r>
            <a:r>
              <a:rPr lang="en-US" b="1" dirty="0"/>
              <a:t>15km/L</a:t>
            </a:r>
            <a:r>
              <a:rPr lang="en-US" dirty="0"/>
              <a:t>, so </a:t>
            </a:r>
            <a:r>
              <a:rPr lang="en-US" dirty="0" smtClean="0"/>
              <a:t>0.5L </a:t>
            </a:r>
            <a:r>
              <a:rPr lang="en-US" dirty="0"/>
              <a:t>gives </a:t>
            </a:r>
            <a:r>
              <a:rPr lang="en-US" b="1" dirty="0"/>
              <a:t>7km</a:t>
            </a:r>
            <a:r>
              <a:rPr lang="en-US" dirty="0"/>
              <a:t> range.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solar </a:t>
            </a:r>
            <a:r>
              <a:rPr lang="en-US" dirty="0" smtClean="0"/>
              <a:t>panel delivers </a:t>
            </a:r>
            <a:r>
              <a:rPr lang="en-US" b="1" dirty="0"/>
              <a:t>105 kWh/m²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After electrolysis, compression and distribution </a:t>
            </a:r>
            <a:r>
              <a:rPr lang="en-US" b="1" dirty="0"/>
              <a:t>63kWh</a:t>
            </a:r>
            <a:r>
              <a:rPr lang="en-US" dirty="0"/>
              <a:t> goes into the tank.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fuel cell generates </a:t>
            </a:r>
            <a:r>
              <a:rPr lang="en-US" b="1" dirty="0"/>
              <a:t>31.5kWh</a:t>
            </a:r>
            <a:r>
              <a:rPr lang="en-US" dirty="0"/>
              <a:t> of electricity.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vehicle drives </a:t>
            </a:r>
            <a:r>
              <a:rPr lang="en-US" b="1" dirty="0"/>
              <a:t>5km/kWh,</a:t>
            </a:r>
            <a:r>
              <a:rPr lang="en-US" dirty="0"/>
              <a:t>  so 31.5kWh gives </a:t>
            </a:r>
            <a:r>
              <a:rPr lang="en-US" b="1" dirty="0"/>
              <a:t>160km</a:t>
            </a:r>
            <a:r>
              <a:rPr lang="en-US" dirty="0"/>
              <a:t> range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A solar </a:t>
            </a:r>
            <a:r>
              <a:rPr lang="en-US" dirty="0" smtClean="0"/>
              <a:t>panel delivers </a:t>
            </a:r>
            <a:r>
              <a:rPr lang="en-US" b="1" dirty="0"/>
              <a:t>105 kWh/m²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After distribution, charging and storage </a:t>
            </a:r>
            <a:br>
              <a:rPr lang="en-US" dirty="0"/>
            </a:br>
            <a:r>
              <a:rPr lang="en-US" dirty="0"/>
              <a:t>in the battery, </a:t>
            </a:r>
            <a:r>
              <a:rPr lang="en-US" b="1" dirty="0"/>
              <a:t>77kWh</a:t>
            </a:r>
            <a:r>
              <a:rPr lang="en-US" dirty="0"/>
              <a:t> is available to the motor.</a:t>
            </a:r>
            <a:br>
              <a:rPr lang="en-US" dirty="0"/>
            </a:br>
            <a:r>
              <a:rPr lang="en-US" dirty="0"/>
              <a:t>An EV drives </a:t>
            </a:r>
            <a:r>
              <a:rPr lang="en-US" b="1" dirty="0"/>
              <a:t>5km/kWh</a:t>
            </a:r>
            <a:r>
              <a:rPr lang="en-US" dirty="0"/>
              <a:t>, so 77kWh gives </a:t>
            </a:r>
            <a:r>
              <a:rPr lang="en-US" b="1" dirty="0"/>
              <a:t>380km</a:t>
            </a:r>
            <a:r>
              <a:rPr lang="en-US" dirty="0"/>
              <a:t> range.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Range per year per m² of land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Well-to-wheel efficiency of alternative fuels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60375" y="1822768"/>
            <a:ext cx="6191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FontTx/>
              <a:buNone/>
            </a:pPr>
            <a:r>
              <a:rPr lang="en-US" altLang="en-US" dirty="0"/>
              <a:t>Biofuel: </a:t>
            </a:r>
            <a:r>
              <a:rPr lang="en-US" altLang="en-US" sz="2000" b="1" dirty="0"/>
              <a:t>7km </a:t>
            </a:r>
            <a:endParaRPr lang="en-US" altLang="en-US" dirty="0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60375" y="3259642"/>
            <a:ext cx="6191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FontTx/>
              <a:buNone/>
            </a:pPr>
            <a:r>
              <a:rPr lang="en-US" altLang="en-US" dirty="0"/>
              <a:t>Hydrogen: </a:t>
            </a:r>
            <a:r>
              <a:rPr lang="en-US" altLang="en-US" sz="2000" b="1" dirty="0"/>
              <a:t>160km</a:t>
            </a:r>
            <a:endParaRPr lang="en-US" altLang="en-US" dirty="0"/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60375" y="4750148"/>
            <a:ext cx="6191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FontTx/>
              <a:buNone/>
            </a:pPr>
            <a:r>
              <a:rPr lang="en-US" altLang="en-US" dirty="0"/>
              <a:t>Electric: </a:t>
            </a:r>
            <a:r>
              <a:rPr lang="en-US" altLang="en-US" sz="2000" b="1" dirty="0"/>
              <a:t>380km</a:t>
            </a:r>
            <a:endParaRPr lang="en-US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59318"/>
            <a:ext cx="6381750" cy="720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623179"/>
            <a:ext cx="6381750" cy="720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5124944"/>
            <a:ext cx="6357937" cy="7223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484188" y="5986967"/>
            <a:ext cx="16430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</a:pPr>
            <a:endParaRPr lang="en-US" altLang="en-US"/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7042238" y="3596192"/>
            <a:ext cx="16335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79388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FontTx/>
              <a:buNone/>
            </a:pPr>
            <a:endParaRPr lang="en-US" alt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6574" y="1906299"/>
            <a:ext cx="4205288" cy="41433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179388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endParaRPr lang="en-US" sz="1100" dirty="0"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4188" y="5947757"/>
            <a:ext cx="6729413" cy="109538"/>
          </a:xfrm>
          <a:prstGeom prst="rect">
            <a:avLst/>
          </a:prstGeom>
        </p:spPr>
        <p:txBody>
          <a:bodyPr lIns="0" tIns="0" rIns="0" bIns="0">
            <a:normAutofit fontScale="40000" lnSpcReduction="20000"/>
          </a:bodyPr>
          <a:lstStyle/>
          <a:p>
            <a:pPr marL="179388" indent="-179388">
              <a:spcBef>
                <a:spcPts val="1100"/>
              </a:spcBef>
              <a:buClr>
                <a:schemeClr val="tx2"/>
              </a:buClr>
              <a:buSzPct val="70000"/>
              <a:defRPr/>
            </a:pPr>
            <a:r>
              <a:rPr lang="en-US" dirty="0">
                <a:cs typeface="Arial" pitchFamily="34" charset="0"/>
              </a:rPr>
              <a:t>Original source: </a:t>
            </a:r>
            <a:r>
              <a:rPr lang="en-US" dirty="0" err="1">
                <a:cs typeface="Arial" pitchFamily="34" charset="0"/>
              </a:rPr>
              <a:t>Auke</a:t>
            </a:r>
            <a:r>
              <a:rPr lang="en-US" dirty="0">
                <a:cs typeface="Arial" pitchFamily="34" charset="0"/>
              </a:rPr>
              <a:t> Hoekstra, Eindhoven University of Technology.  Data was modified due to improved performance of biofuel and hydrogen.</a:t>
            </a:r>
          </a:p>
        </p:txBody>
      </p:sp>
    </p:spTree>
    <p:extLst>
      <p:ext uri="{BB962C8B-B14F-4D97-AF65-F5344CB8AC3E}">
        <p14:creationId xmlns:p14="http://schemas.microsoft.com/office/powerpoint/2010/main" val="8415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rc 49"/>
          <p:cNvSpPr/>
          <p:nvPr/>
        </p:nvSpPr>
        <p:spPr>
          <a:xfrm rot="10800000">
            <a:off x="-8052622" y="-312899"/>
            <a:ext cx="19583975" cy="4294187"/>
          </a:xfrm>
          <a:prstGeom prst="arc">
            <a:avLst>
              <a:gd name="adj1" fmla="val 11025826"/>
              <a:gd name="adj2" fmla="val 17011094"/>
            </a:avLst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ABB leading in major developments this decade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273808" y="6121871"/>
            <a:ext cx="1162800" cy="118192"/>
          </a:xfrm>
        </p:spPr>
        <p:txBody>
          <a:bodyPr/>
          <a:lstStyle/>
          <a:p>
            <a:fld id="{F0F7C878-2F48-47C1-A60E-F6C764D931DE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 fast charging and global </a:t>
            </a:r>
            <a:r>
              <a:rPr lang="en-US" dirty="0" smtClean="0"/>
              <a:t>standardization</a:t>
            </a:r>
            <a:endParaRPr lang="en-US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153866" y="4815875"/>
            <a:ext cx="2117726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2010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First 50 kW charger in EU </a:t>
            </a:r>
            <a:b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Based on proprietary standard, no consumer EV’s available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884157" y="2600651"/>
            <a:ext cx="18129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2010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Founding of CHAdeMO</a:t>
            </a:r>
            <a:r>
              <a:rPr lang="en-US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en-US" sz="20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ABB was involved from the start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580019" y="4906783"/>
            <a:ext cx="21605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2010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First EV’s with DC charging</a:t>
            </a:r>
            <a:b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Nissan Leaf &amp; Mitsubishi </a:t>
            </a:r>
            <a:r>
              <a:rPr lang="en-US" altLang="en-US" sz="1000" dirty="0" err="1">
                <a:solidFill>
                  <a:srgbClr val="000000"/>
                </a:solidFill>
                <a:cs typeface="Arial" panose="020B0604020202020204" pitchFamily="34" charset="0"/>
              </a:rPr>
              <a:t>iMieV</a:t>
            </a:r>
            <a:endParaRPr lang="en-US" altLang="en-US" sz="1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151859" y="4921446"/>
            <a:ext cx="193675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2012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First demo of CCS charging</a:t>
            </a:r>
            <a:r>
              <a:rPr lang="en-US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en-US" sz="16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ABB &amp; CCS alliance at EVS26 show In Los Angeles, USA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651201" y="4671911"/>
            <a:ext cx="20637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2012 - 2013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First nationwide DC networks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ABB in Estonia, Denmark, Netherlands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8823357" y="4248461"/>
            <a:ext cx="204068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2014, &gt;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DC networks spread globally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Europe, USA, Asia</a:t>
            </a:r>
          </a:p>
        </p:txBody>
      </p:sp>
      <p:sp>
        <p:nvSpPr>
          <p:cNvPr id="14" name="Right Arrow 13"/>
          <p:cNvSpPr/>
          <p:nvPr/>
        </p:nvSpPr>
        <p:spPr>
          <a:xfrm rot="18893165">
            <a:off x="11088270" y="2151808"/>
            <a:ext cx="277813" cy="47625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9388" indent="-179388" algn="ctr" eaLnBrk="0" hangingPunct="0">
              <a:spcBef>
                <a:spcPts val="1100"/>
              </a:spcBef>
              <a:buClr>
                <a:srgbClr val="002897"/>
              </a:buClr>
              <a:buSzPct val="70000"/>
              <a:buFont typeface="Wingdings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16847" y="3711948"/>
            <a:ext cx="717550" cy="341312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First EV’s</a:t>
            </a:r>
          </a:p>
        </p:txBody>
      </p:sp>
      <p:sp>
        <p:nvSpPr>
          <p:cNvPr id="16" name="Oval 15"/>
          <p:cNvSpPr/>
          <p:nvPr/>
        </p:nvSpPr>
        <p:spPr>
          <a:xfrm>
            <a:off x="2095704" y="3767970"/>
            <a:ext cx="948644" cy="384175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1000" dirty="0" err="1">
                <a:solidFill>
                  <a:schemeClr val="bg1"/>
                </a:solidFill>
                <a:cs typeface="Arial" pitchFamily="34" charset="0"/>
              </a:rPr>
              <a:t>CHAdeMO</a:t>
            </a: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4666509" y="3623438"/>
            <a:ext cx="803275" cy="37465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CCS alliance </a:t>
            </a:r>
          </a:p>
        </p:txBody>
      </p:sp>
      <p:sp>
        <p:nvSpPr>
          <p:cNvPr id="18" name="Oval 17"/>
          <p:cNvSpPr/>
          <p:nvPr/>
        </p:nvSpPr>
        <p:spPr>
          <a:xfrm>
            <a:off x="6960418" y="3306006"/>
            <a:ext cx="776494" cy="420688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Multi-standard</a:t>
            </a:r>
          </a:p>
        </p:txBody>
      </p:sp>
      <p:sp>
        <p:nvSpPr>
          <p:cNvPr id="19" name="Oval 18"/>
          <p:cNvSpPr/>
          <p:nvPr/>
        </p:nvSpPr>
        <p:spPr>
          <a:xfrm>
            <a:off x="994575" y="3790491"/>
            <a:ext cx="628650" cy="377825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Pilots</a:t>
            </a:r>
          </a:p>
        </p:txBody>
      </p:sp>
      <p:sp>
        <p:nvSpPr>
          <p:cNvPr id="20" name="Oval 19"/>
          <p:cNvSpPr/>
          <p:nvPr/>
        </p:nvSpPr>
        <p:spPr>
          <a:xfrm>
            <a:off x="7972973" y="3112390"/>
            <a:ext cx="836613" cy="43656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Global EV spread</a:t>
            </a:r>
          </a:p>
        </p:txBody>
      </p:sp>
      <p:sp>
        <p:nvSpPr>
          <p:cNvPr id="21" name="Oval 20"/>
          <p:cNvSpPr/>
          <p:nvPr/>
        </p:nvSpPr>
        <p:spPr>
          <a:xfrm>
            <a:off x="10633648" y="1779619"/>
            <a:ext cx="785813" cy="485775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Higher power</a:t>
            </a:r>
          </a:p>
        </p:txBody>
      </p:sp>
      <p:sp>
        <p:nvSpPr>
          <p:cNvPr id="22" name="Oval 21"/>
          <p:cNvSpPr/>
          <p:nvPr/>
        </p:nvSpPr>
        <p:spPr>
          <a:xfrm>
            <a:off x="9027518" y="2905807"/>
            <a:ext cx="801688" cy="472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E-bus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31" y="4054574"/>
            <a:ext cx="11509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File:Chademo logo.sv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08" y="2087887"/>
            <a:ext cx="53816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64" y="4232025"/>
            <a:ext cx="972962" cy="5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 descr="IMG_076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87" y="4162627"/>
            <a:ext cx="1146095" cy="73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26"/>
          <p:cNvSpPr/>
          <p:nvPr/>
        </p:nvSpPr>
        <p:spPr>
          <a:xfrm>
            <a:off x="5943218" y="3504742"/>
            <a:ext cx="801688" cy="37465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IEC 61851-23 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023231" y="2385974"/>
            <a:ext cx="191135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2012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Founding of CCS alliance</a:t>
            </a:r>
            <a:b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ABB was involved from the start, basis for IEC standard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1088051" y="2665929"/>
            <a:ext cx="597086" cy="915083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Near Future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78" y="1930098"/>
            <a:ext cx="803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4" descr="Terra 51 Charge St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04" y="1648491"/>
            <a:ext cx="796028" cy="12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2495340" y="2636605"/>
            <a:ext cx="18185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2010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Launch ABB Terra 51 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50 kW CHAdeMO charger</a:t>
            </a: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7118722" y="4593864"/>
            <a:ext cx="236084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2012, &gt;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Leading Connectivity &amp; uptime</a:t>
            </a:r>
            <a:b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ABB has industry leading uptime by remote management</a:t>
            </a:r>
            <a:b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and supports global payment solutions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21" y="3951543"/>
            <a:ext cx="1220725" cy="67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34"/>
          <p:cNvSpPr/>
          <p:nvPr/>
        </p:nvSpPr>
        <p:spPr>
          <a:xfrm>
            <a:off x="11116725" y="1319397"/>
            <a:ext cx="720725" cy="466725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1000" dirty="0">
                <a:solidFill>
                  <a:schemeClr val="bg1"/>
                </a:solidFill>
                <a:cs typeface="Arial" pitchFamily="34" charset="0"/>
              </a:rPr>
              <a:t>DC home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88" y="1614166"/>
            <a:ext cx="270966" cy="78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7180379" y="2166539"/>
            <a:ext cx="216058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2013-2015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Launch global variants Terra 53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China, USA, APAC</a:t>
            </a:r>
          </a:p>
        </p:txBody>
      </p:sp>
      <p:pic>
        <p:nvPicPr>
          <p:cNvPr id="38" name="Picture 4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81" y="1631551"/>
            <a:ext cx="1793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256" y="1614089"/>
            <a:ext cx="261938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589232" y="1631551"/>
            <a:ext cx="220663" cy="576263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96" y="1626934"/>
            <a:ext cx="339896" cy="83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931" y="1618850"/>
            <a:ext cx="203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5477411" y="2303181"/>
            <a:ext cx="2257425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2013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Launch CCS &amp; multi-standard Terra 53 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CCS + CHAdeMO + AC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94" y="1631550"/>
            <a:ext cx="23336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723" y="3422014"/>
            <a:ext cx="11541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4" descr="http://www07.abb.com/images/librariesprovider107/default-album/abb-charger-care-network-operation-center.jpg?sfvrsn=1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709" y="3608026"/>
            <a:ext cx="11858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1113" y="538414"/>
            <a:ext cx="912452" cy="912452"/>
          </a:xfrm>
          <a:prstGeom prst="rect">
            <a:avLst/>
          </a:prstGeom>
        </p:spPr>
      </p:pic>
      <p:sp>
        <p:nvSpPr>
          <p:cNvPr id="48" name="TextBox 2"/>
          <p:cNvSpPr txBox="1">
            <a:spLocks noChangeArrowheads="1"/>
          </p:cNvSpPr>
          <p:nvPr/>
        </p:nvSpPr>
        <p:spPr bwMode="auto">
          <a:xfrm>
            <a:off x="8683273" y="1441605"/>
            <a:ext cx="20406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0" hangingPunct="0">
              <a:buClr>
                <a:srgbClr val="002897"/>
              </a:buClr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2016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First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eBus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chargers in EU</a:t>
            </a:r>
          </a:p>
          <a:p>
            <a:pPr lvl="1" eaLnBrk="0" hangingPunct="0">
              <a:buClr>
                <a:srgbClr val="002897"/>
              </a:buClr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Global partnerships with bus OEMs</a:t>
            </a:r>
          </a:p>
        </p:txBody>
      </p:sp>
      <p:sp>
        <p:nvSpPr>
          <p:cNvPr id="49" name="Oval 48"/>
          <p:cNvSpPr/>
          <p:nvPr/>
        </p:nvSpPr>
        <p:spPr>
          <a:xfrm>
            <a:off x="10113565" y="2541653"/>
            <a:ext cx="882879" cy="472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hangingPunct="0">
              <a:spcBef>
                <a:spcPts val="1100"/>
              </a:spcBef>
              <a:buClr>
                <a:srgbClr val="002897"/>
              </a:buClr>
              <a:buSzPct val="70000"/>
              <a:defRPr/>
            </a:pPr>
            <a:r>
              <a:rPr lang="en-US" sz="900" dirty="0" err="1">
                <a:solidFill>
                  <a:schemeClr val="bg1"/>
                </a:solidFill>
                <a:cs typeface="Arial" pitchFamily="34" charset="0"/>
              </a:rPr>
              <a:t>OppCharge</a:t>
            </a:r>
            <a:endParaRPr lang="en-US" sz="9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Strong presence in China, USA and Europe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 is global charging partner for Car and Bus OEM’s</a:t>
            </a:r>
          </a:p>
        </p:txBody>
      </p:sp>
      <p:pic>
        <p:nvPicPr>
          <p:cNvPr id="8" name="Picture 28" descr="http://www.catastrophemap.com/earthday/catmap-world-disaster-map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24" y="1632579"/>
            <a:ext cx="8588375" cy="449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10" y="1694645"/>
            <a:ext cx="1214438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93" y="1694645"/>
            <a:ext cx="11620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73" y="5378272"/>
            <a:ext cx="1177925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 descr="https://encrypted-tbn3.gstatic.com/images?q=tbn:ANd9GcRWsie4SSyuKfmySwFGIYdpKE3u7L5m9PqN5luiC0ZmqTQyRRDdqQ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655" y="5508057"/>
            <a:ext cx="819440" cy="45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s://encrypted-tbn2.google.com/images?q=tbn:ANd9GcRuLkQKGS1nQMMa0mKNj8vnsnr_E6PnIFl0jNfmn_MwnV6GQxpx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17" y="2566206"/>
            <a:ext cx="365604" cy="36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http://itmakessenseblog.com/files/2010/12/gm-logo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8" y="5349445"/>
            <a:ext cx="34607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http://officialpsds.com/images/thumbs/VW-Logo-psd20032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20" y="2603225"/>
            <a:ext cx="326386" cy="32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4833597" y="2585276"/>
            <a:ext cx="1123950" cy="4953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- DC fast chargers 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  at dealers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363539" y="2564655"/>
            <a:ext cx="1036148" cy="43898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- DC fast </a:t>
            </a:r>
            <a:r>
              <a:rPr lang="en-US" altLang="en-US" sz="1000" dirty="0" smtClean="0">
                <a:solidFill>
                  <a:srgbClr val="000000"/>
                </a:solidFill>
              </a:rPr>
              <a:t>chargers</a:t>
            </a:r>
            <a:br>
              <a:rPr lang="en-US" altLang="en-US" sz="1000" dirty="0" smtClean="0">
                <a:solidFill>
                  <a:srgbClr val="000000"/>
                </a:solidFill>
              </a:rPr>
            </a:br>
            <a:r>
              <a:rPr lang="en-US" altLang="en-US" sz="1000" dirty="0" smtClean="0">
                <a:solidFill>
                  <a:srgbClr val="000000"/>
                </a:solidFill>
              </a:rPr>
              <a:t>  at dealers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987" y="5362965"/>
            <a:ext cx="507674" cy="67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8592420" y="4958563"/>
            <a:ext cx="16230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- DC wall box for </a:t>
            </a:r>
            <a:r>
              <a:rPr lang="en-US" altLang="en-US" sz="1000" dirty="0" err="1">
                <a:solidFill>
                  <a:srgbClr val="000000"/>
                </a:solidFill>
              </a:rPr>
              <a:t>Denza</a:t>
            </a:r>
            <a:r>
              <a:rPr lang="en-US" altLang="en-US" sz="1000" dirty="0">
                <a:solidFill>
                  <a:srgbClr val="000000"/>
                </a:solidFill>
              </a:rPr>
              <a:t> EV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3877994" y="4671475"/>
            <a:ext cx="1477962" cy="73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- DC fast chargers at dealers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- Cooperation Dong-Feng</a:t>
            </a:r>
          </a:p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1471933" y="5115448"/>
            <a:ext cx="19446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DC charging </a:t>
            </a:r>
            <a:r>
              <a:rPr lang="en-US" altLang="en-US" sz="1000" dirty="0" smtClean="0">
                <a:solidFill>
                  <a:srgbClr val="000000"/>
                </a:solidFill>
              </a:rPr>
              <a:t>testing  </a:t>
            </a:r>
            <a:r>
              <a:rPr lang="en-US" altLang="en-US" sz="1000" dirty="0">
                <a:solidFill>
                  <a:srgbClr val="000000"/>
                </a:solidFill>
              </a:rPr>
              <a:t>&amp; R&amp;D</a:t>
            </a:r>
          </a:p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22" name="Picture 10" descr="http://www.gardenshop.com.ua/images/manufacturers/Logo_Dong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42" y="5052931"/>
            <a:ext cx="479347" cy="26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http://www.leblogauto.com/wp-content/uploads/2012/11/Venucia-C30-1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86" y="5362396"/>
            <a:ext cx="11890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3" y="4080565"/>
            <a:ext cx="334169" cy="3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8" y="3598828"/>
            <a:ext cx="10175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956072" y="4159428"/>
            <a:ext cx="17065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DC fast chargers at dealers</a:t>
            </a:r>
          </a:p>
        </p:txBody>
      </p:sp>
      <p:pic>
        <p:nvPicPr>
          <p:cNvPr id="28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44" y="4402622"/>
            <a:ext cx="447281" cy="29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73" y="5432039"/>
            <a:ext cx="421907" cy="3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237" y="3573117"/>
            <a:ext cx="12080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852" y="4693482"/>
            <a:ext cx="103505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22"/>
          <p:cNvSpPr txBox="1">
            <a:spLocks noChangeArrowheads="1"/>
          </p:cNvSpPr>
          <p:nvPr/>
        </p:nvSpPr>
        <p:spPr bwMode="auto">
          <a:xfrm>
            <a:off x="941175" y="4956401"/>
            <a:ext cx="2151419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</a:t>
            </a:r>
            <a:r>
              <a:rPr lang="en-US" altLang="en-US" sz="1000" dirty="0" smtClean="0">
                <a:solidFill>
                  <a:srgbClr val="000000"/>
                </a:solidFill>
              </a:rPr>
              <a:t>- DC </a:t>
            </a:r>
            <a:r>
              <a:rPr lang="en-US" altLang="en-US" sz="1000" dirty="0">
                <a:solidFill>
                  <a:srgbClr val="000000"/>
                </a:solidFill>
              </a:rPr>
              <a:t>charging </a:t>
            </a:r>
            <a:r>
              <a:rPr lang="en-US" altLang="en-US" sz="1000" dirty="0" smtClean="0">
                <a:solidFill>
                  <a:srgbClr val="000000"/>
                </a:solidFill>
              </a:rPr>
              <a:t>testing &amp; </a:t>
            </a:r>
            <a:r>
              <a:rPr lang="en-US" altLang="en-US" sz="1000" dirty="0">
                <a:solidFill>
                  <a:srgbClr val="000000"/>
                </a:solidFill>
              </a:rPr>
              <a:t>R&amp;D</a:t>
            </a:r>
          </a:p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5" y="4858326"/>
            <a:ext cx="575013" cy="47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474" y="4347344"/>
            <a:ext cx="1085850" cy="63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88" y="1694645"/>
            <a:ext cx="11620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"/>
          <p:cNvSpPr txBox="1">
            <a:spLocks noChangeArrowheads="1"/>
          </p:cNvSpPr>
          <p:nvPr/>
        </p:nvSpPr>
        <p:spPr bwMode="auto">
          <a:xfrm>
            <a:off x="6436583" y="2458920"/>
            <a:ext cx="1123950" cy="35180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- DC </a:t>
            </a:r>
            <a:r>
              <a:rPr lang="en-US" altLang="en-US" sz="1000" dirty="0" err="1">
                <a:solidFill>
                  <a:srgbClr val="000000"/>
                </a:solidFill>
              </a:rPr>
              <a:t>Wallbox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933" y="2425089"/>
            <a:ext cx="3206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983" y="1694645"/>
            <a:ext cx="107791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7655502" y="2325607"/>
            <a:ext cx="1123950" cy="41650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- DC fast chargers 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   at dealers</a:t>
            </a:r>
          </a:p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/>
            </a:r>
            <a:br>
              <a:rPr lang="en-US" altLang="en-US" sz="1000" dirty="0">
                <a:solidFill>
                  <a:srgbClr val="000000"/>
                </a:solidFill>
              </a:rPr>
            </a:b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41" name="Picture 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18" y="2771597"/>
            <a:ext cx="4349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 descr="image004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230674" y="5706221"/>
            <a:ext cx="1079500" cy="32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image005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945" y="5047921"/>
            <a:ext cx="6254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image007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52" y="5573534"/>
            <a:ext cx="93186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1"/>
          <p:cNvSpPr txBox="1">
            <a:spLocks noChangeArrowheads="1"/>
          </p:cNvSpPr>
          <p:nvPr/>
        </p:nvSpPr>
        <p:spPr bwMode="auto">
          <a:xfrm>
            <a:off x="5306023" y="5526400"/>
            <a:ext cx="1123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</a:p>
        </p:txBody>
      </p:sp>
      <p:pic>
        <p:nvPicPr>
          <p:cNvPr id="46" name="Picture 5" descr="image008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80" y="5011725"/>
            <a:ext cx="100965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7611436" y="5369544"/>
            <a:ext cx="11239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</a:p>
        </p:txBody>
      </p:sp>
      <p:pic>
        <p:nvPicPr>
          <p:cNvPr id="48" name="Picture 6" descr="image009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92" y="5600521"/>
            <a:ext cx="7826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14550" y="2427599"/>
            <a:ext cx="1078628" cy="17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-- R&amp;D partners</a:t>
            </a:r>
          </a:p>
        </p:txBody>
      </p:sp>
      <p:pic>
        <p:nvPicPr>
          <p:cNvPr id="52" name="Picture 6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350" y="2836825"/>
            <a:ext cx="931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5" y="1741933"/>
            <a:ext cx="1028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9" y="2331432"/>
            <a:ext cx="419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1"/>
          <p:cNvSpPr txBox="1">
            <a:spLocks noChangeArrowheads="1"/>
          </p:cNvSpPr>
          <p:nvPr/>
        </p:nvSpPr>
        <p:spPr bwMode="auto">
          <a:xfrm>
            <a:off x="10893984" y="2627206"/>
            <a:ext cx="88106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53" y="2381569"/>
            <a:ext cx="868905" cy="27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875" y="1714136"/>
            <a:ext cx="11874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6603" y="1694645"/>
            <a:ext cx="759720" cy="79953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110" y="1694645"/>
            <a:ext cx="884955" cy="816300"/>
          </a:xfrm>
          <a:prstGeom prst="rect">
            <a:avLst/>
          </a:prstGeom>
        </p:spPr>
      </p:pic>
      <p:pic>
        <p:nvPicPr>
          <p:cNvPr id="60" name="Picture 1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667130"/>
            <a:ext cx="419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16"/>
          <p:cNvSpPr txBox="1">
            <a:spLocks noChangeArrowheads="1"/>
          </p:cNvSpPr>
          <p:nvPr/>
        </p:nvSpPr>
        <p:spPr bwMode="auto">
          <a:xfrm>
            <a:off x="1527257" y="2573277"/>
            <a:ext cx="1270000" cy="330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Global partnership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</a:p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pic>
        <p:nvPicPr>
          <p:cNvPr id="62" name="Picture 2" descr="http://images1.wikia.nocookie.net/__cb20100423082158/automobile/images/b/b4/Nissan_logo.jp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04" y="4718280"/>
            <a:ext cx="341990" cy="29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1"/>
          <p:cNvSpPr txBox="1">
            <a:spLocks noChangeArrowheads="1"/>
          </p:cNvSpPr>
          <p:nvPr/>
        </p:nvSpPr>
        <p:spPr bwMode="auto">
          <a:xfrm>
            <a:off x="8893081" y="2781439"/>
            <a:ext cx="1123950" cy="2420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</a:p>
        </p:txBody>
      </p:sp>
      <p:pic>
        <p:nvPicPr>
          <p:cNvPr id="64" name="Picture 10" descr="Datei:Logo MAN.svg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98" y="2531067"/>
            <a:ext cx="425093" cy="235927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65" name="TextBox 1"/>
          <p:cNvSpPr txBox="1">
            <a:spLocks noChangeArrowheads="1"/>
          </p:cNvSpPr>
          <p:nvPr/>
        </p:nvSpPr>
        <p:spPr bwMode="auto">
          <a:xfrm>
            <a:off x="10893984" y="5496964"/>
            <a:ext cx="88106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</a:p>
        </p:txBody>
      </p:sp>
      <p:sp>
        <p:nvSpPr>
          <p:cNvPr id="66" name="TextBox 1"/>
          <p:cNvSpPr txBox="1">
            <a:spLocks noChangeArrowheads="1"/>
          </p:cNvSpPr>
          <p:nvPr/>
        </p:nvSpPr>
        <p:spPr bwMode="auto">
          <a:xfrm>
            <a:off x="10893984" y="3315446"/>
            <a:ext cx="88106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</a:p>
        </p:txBody>
      </p:sp>
      <p:sp>
        <p:nvSpPr>
          <p:cNvPr id="67" name="TextBox 1"/>
          <p:cNvSpPr txBox="1">
            <a:spLocks noChangeArrowheads="1"/>
          </p:cNvSpPr>
          <p:nvPr/>
        </p:nvSpPr>
        <p:spPr bwMode="auto">
          <a:xfrm>
            <a:off x="10893984" y="4430078"/>
            <a:ext cx="88106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73" y="2817370"/>
            <a:ext cx="858153" cy="694266"/>
          </a:xfrm>
          <a:prstGeom prst="rect">
            <a:avLst/>
          </a:prstGeom>
        </p:spPr>
      </p:pic>
      <p:pic>
        <p:nvPicPr>
          <p:cNvPr id="69" name="Picture 2" descr="Afbeeldingsresultaat voor novabus logo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644" y="2964704"/>
            <a:ext cx="975222" cy="1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1"/>
          <p:cNvSpPr txBox="1">
            <a:spLocks noChangeArrowheads="1"/>
          </p:cNvSpPr>
          <p:nvPr/>
        </p:nvSpPr>
        <p:spPr bwMode="auto">
          <a:xfrm>
            <a:off x="1370013" y="3116037"/>
            <a:ext cx="1421656" cy="3198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Partnership</a:t>
            </a:r>
            <a:br>
              <a:rPr lang="en-US" altLang="en-US" sz="1000" dirty="0">
                <a:solidFill>
                  <a:srgbClr val="000000"/>
                </a:solidFill>
              </a:rPr>
            </a:b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</a:p>
        </p:txBody>
      </p:sp>
      <p:pic>
        <p:nvPicPr>
          <p:cNvPr id="71" name="Picture 4" descr="Scania Logo Vector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0521" y="2388267"/>
            <a:ext cx="409976" cy="2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1"/>
          <p:cNvSpPr txBox="1">
            <a:spLocks noChangeArrowheads="1"/>
          </p:cNvSpPr>
          <p:nvPr/>
        </p:nvSpPr>
        <p:spPr bwMode="auto">
          <a:xfrm>
            <a:off x="9735557" y="2663601"/>
            <a:ext cx="865166" cy="17217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100"/>
              </a:spcBef>
              <a:buClr>
                <a:srgbClr val="002897"/>
              </a:buClr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- R&amp;D partners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1512" y="1689199"/>
            <a:ext cx="793962" cy="676410"/>
          </a:xfrm>
          <a:prstGeom prst="rect">
            <a:avLst/>
          </a:prstGeom>
        </p:spPr>
      </p:pic>
      <p:pic>
        <p:nvPicPr>
          <p:cNvPr id="51" name="Picture 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154" y="3233655"/>
            <a:ext cx="344194" cy="34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9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ABB ECVI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44BF6-66EB-4F04-9122-61BFCF2C8B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February 13, 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F5C42-3451-4ADA-B792-3353785F50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5F9FB-736A-4DED-98FB-79F4F0357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A9B7BDA9-78EF-4ABD-8395-ABE5811325B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4" descr="Afbeeldingsresultaat voor ca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57" y="1270900"/>
            <a:ext cx="1930177" cy="193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abb terra 53"/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105" y="2842134"/>
            <a:ext cx="1298130" cy="19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568" y="1332550"/>
            <a:ext cx="932648" cy="841211"/>
          </a:xfrm>
          <a:prstGeom prst="rect">
            <a:avLst/>
          </a:prstGeom>
        </p:spPr>
      </p:pic>
      <p:pic>
        <p:nvPicPr>
          <p:cNvPr id="11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204902"/>
            <a:ext cx="1131740" cy="70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296"/>
          <p:cNvSpPr>
            <a:spLocks/>
          </p:cNvSpPr>
          <p:nvPr/>
        </p:nvSpPr>
        <p:spPr bwMode="auto">
          <a:xfrm>
            <a:off x="7717831" y="1109312"/>
            <a:ext cx="1149642" cy="728502"/>
          </a:xfrm>
          <a:custGeom>
            <a:avLst/>
            <a:gdLst>
              <a:gd name="T0" fmla="*/ 28 w 168"/>
              <a:gd name="T1" fmla="*/ 104 h 104"/>
              <a:gd name="T2" fmla="*/ 0 w 168"/>
              <a:gd name="T3" fmla="*/ 76 h 104"/>
              <a:gd name="T4" fmla="*/ 28 w 168"/>
              <a:gd name="T5" fmla="*/ 48 h 104"/>
              <a:gd name="T6" fmla="*/ 36 w 168"/>
              <a:gd name="T7" fmla="*/ 48 h 104"/>
              <a:gd name="T8" fmla="*/ 37 w 168"/>
              <a:gd name="T9" fmla="*/ 40 h 104"/>
              <a:gd name="T10" fmla="*/ 86 w 168"/>
              <a:gd name="T11" fmla="*/ 0 h 104"/>
              <a:gd name="T12" fmla="*/ 136 w 168"/>
              <a:gd name="T13" fmla="*/ 40 h 104"/>
              <a:gd name="T14" fmla="*/ 168 w 168"/>
              <a:gd name="T15" fmla="*/ 72 h 104"/>
              <a:gd name="T16" fmla="*/ 136 w 168"/>
              <a:gd name="T17" fmla="*/ 104 h 104"/>
              <a:gd name="T18" fmla="*/ 28 w 168"/>
              <a:gd name="T1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04">
                <a:moveTo>
                  <a:pt x="28" y="104"/>
                </a:moveTo>
                <a:cubicBezTo>
                  <a:pt x="13" y="104"/>
                  <a:pt x="0" y="91"/>
                  <a:pt x="0" y="76"/>
                </a:cubicBezTo>
                <a:cubicBezTo>
                  <a:pt x="0" y="61"/>
                  <a:pt x="13" y="48"/>
                  <a:pt x="28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7" y="40"/>
                  <a:pt x="37" y="40"/>
                  <a:pt x="37" y="40"/>
                </a:cubicBezTo>
                <a:cubicBezTo>
                  <a:pt x="42" y="17"/>
                  <a:pt x="62" y="0"/>
                  <a:pt x="86" y="0"/>
                </a:cubicBezTo>
                <a:cubicBezTo>
                  <a:pt x="110" y="0"/>
                  <a:pt x="131" y="17"/>
                  <a:pt x="136" y="40"/>
                </a:cubicBezTo>
                <a:cubicBezTo>
                  <a:pt x="154" y="40"/>
                  <a:pt x="168" y="54"/>
                  <a:pt x="168" y="72"/>
                </a:cubicBezTo>
                <a:cubicBezTo>
                  <a:pt x="168" y="90"/>
                  <a:pt x="154" y="104"/>
                  <a:pt x="136" y="104"/>
                </a:cubicBezTo>
                <a:cubicBezTo>
                  <a:pt x="28" y="104"/>
                  <a:pt x="28" y="104"/>
                  <a:pt x="28" y="104"/>
                </a:cubicBezTo>
              </a:path>
            </a:pathLst>
          </a:custGeom>
          <a:noFill/>
          <a:ln w="26988" cap="flat">
            <a:solidFill>
              <a:srgbClr val="000000"/>
            </a:solidFill>
            <a:prstDash val="solid"/>
            <a:bevel/>
            <a:headEnd/>
            <a:tailEnd/>
          </a:ln>
          <a:ex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 bwMode="gray">
          <a:xfrm>
            <a:off x="7422943" y="1368284"/>
            <a:ext cx="1810457" cy="272173"/>
          </a:xfrm>
          <a:prstGeom prst="rect">
            <a:avLst/>
          </a:prstGeom>
          <a:noFill/>
        </p:spPr>
        <p:txBody>
          <a:bodyPr wrap="square" lIns="71991" tIns="71991" rIns="71991" bIns="71991" rtlCol="0">
            <a:noAutofit/>
          </a:bodyPr>
          <a:lstStyle/>
          <a:p>
            <a:pPr algn="ctr"/>
            <a:r>
              <a:rPr lang="en-US" sz="1200" dirty="0">
                <a:solidFill>
                  <a:srgbClr val="D90000"/>
                </a:solidFill>
              </a:rPr>
              <a:t>ABB EVCI </a:t>
            </a:r>
          </a:p>
          <a:p>
            <a:pPr algn="ctr"/>
            <a:r>
              <a:rPr lang="en-US" sz="1200" dirty="0">
                <a:solidFill>
                  <a:srgbClr val="D90000"/>
                </a:solidFill>
              </a:rPr>
              <a:t>platform</a:t>
            </a:r>
          </a:p>
        </p:txBody>
      </p:sp>
      <p:cxnSp>
        <p:nvCxnSpPr>
          <p:cNvPr id="16" name="Straight Arrow Connector 15"/>
          <p:cNvCxnSpPr/>
          <p:nvPr/>
        </p:nvCxnSpPr>
        <p:spPr bwMode="gray">
          <a:xfrm>
            <a:off x="8321006" y="2533783"/>
            <a:ext cx="0" cy="251967"/>
          </a:xfrm>
          <a:prstGeom prst="straightConnector1">
            <a:avLst/>
          </a:prstGeom>
          <a:ln w="25400">
            <a:solidFill>
              <a:schemeClr val="tx2"/>
            </a:solidFill>
            <a:prstDash val="sysDot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294"/>
          <p:cNvSpPr>
            <a:spLocks noChangeAspect="1" noChangeArrowheads="1" noTextEdit="1"/>
          </p:cNvSpPr>
          <p:nvPr/>
        </p:nvSpPr>
        <p:spPr bwMode="auto">
          <a:xfrm>
            <a:off x="7735637" y="1131608"/>
            <a:ext cx="1134973" cy="73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gray">
          <a:xfrm>
            <a:off x="7302586" y="2060729"/>
            <a:ext cx="2177506" cy="372205"/>
          </a:xfrm>
          <a:prstGeom prst="rect">
            <a:avLst/>
          </a:prstGeom>
          <a:noFill/>
        </p:spPr>
        <p:txBody>
          <a:bodyPr wrap="square" lIns="71991" tIns="71991" rIns="71991" bIns="71991" rtlCol="0">
            <a:noAutofit/>
          </a:bodyPr>
          <a:lstStyle/>
          <a:p>
            <a:pPr algn="ctr"/>
            <a:r>
              <a:rPr lang="en-US" sz="1200" dirty="0">
                <a:solidFill>
                  <a:srgbClr val="D90000"/>
                </a:solidFill>
              </a:rPr>
              <a:t>ABB managed connectivity with extended protocol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 bwMode="gray">
          <a:xfrm flipV="1">
            <a:off x="8321006" y="1869340"/>
            <a:ext cx="0" cy="251967"/>
          </a:xfrm>
          <a:prstGeom prst="straightConnector1">
            <a:avLst/>
          </a:prstGeom>
          <a:ln w="25400">
            <a:solidFill>
              <a:schemeClr val="tx2"/>
            </a:solidFill>
            <a:prstDash val="sysDot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 bwMode="gray">
          <a:xfrm flipH="1">
            <a:off x="6742703" y="1387479"/>
            <a:ext cx="433340" cy="0"/>
          </a:xfrm>
          <a:prstGeom prst="straightConnector1">
            <a:avLst/>
          </a:prstGeom>
          <a:ln w="25400">
            <a:solidFill>
              <a:schemeClr val="tx2"/>
            </a:solidFill>
            <a:prstDash val="sysDot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 bwMode="gray">
          <a:xfrm>
            <a:off x="5640859" y="1614324"/>
            <a:ext cx="1280822" cy="272173"/>
          </a:xfrm>
          <a:prstGeom prst="rect">
            <a:avLst/>
          </a:prstGeom>
          <a:noFill/>
        </p:spPr>
        <p:txBody>
          <a:bodyPr wrap="square" lIns="71991" tIns="71991" rIns="71991" bIns="71991" rtlCol="0">
            <a:noAutofit/>
          </a:bodyPr>
          <a:lstStyle/>
          <a:p>
            <a:pPr algn="ctr"/>
            <a:r>
              <a:rPr lang="en-US" sz="1200" dirty="0">
                <a:solidFill>
                  <a:srgbClr val="D90000"/>
                </a:solidFill>
              </a:rPr>
              <a:t>Web tools</a:t>
            </a:r>
          </a:p>
          <a:p>
            <a:pPr algn="ctr"/>
            <a:r>
              <a:rPr lang="en-US" sz="1200" dirty="0">
                <a:solidFill>
                  <a:srgbClr val="D90000"/>
                </a:solidFill>
              </a:rPr>
              <a:t>customer</a:t>
            </a:r>
          </a:p>
        </p:txBody>
      </p:sp>
      <p:sp>
        <p:nvSpPr>
          <p:cNvPr id="24" name="TextBox 23"/>
          <p:cNvSpPr txBox="1"/>
          <p:nvPr/>
        </p:nvSpPr>
        <p:spPr bwMode="gray">
          <a:xfrm>
            <a:off x="5651013" y="2681677"/>
            <a:ext cx="1280822" cy="272173"/>
          </a:xfrm>
          <a:prstGeom prst="rect">
            <a:avLst/>
          </a:prstGeom>
          <a:noFill/>
        </p:spPr>
        <p:txBody>
          <a:bodyPr wrap="square" lIns="71991" tIns="71991" rIns="71991" bIns="71991" rtlCol="0">
            <a:noAutofit/>
          </a:bodyPr>
          <a:lstStyle/>
          <a:p>
            <a:pPr algn="ctr"/>
            <a:r>
              <a:rPr lang="en-US" sz="1200" dirty="0">
                <a:solidFill>
                  <a:srgbClr val="D90000"/>
                </a:solidFill>
              </a:rPr>
              <a:t>Web tools</a:t>
            </a:r>
          </a:p>
          <a:p>
            <a:pPr algn="ctr"/>
            <a:r>
              <a:rPr lang="en-US" sz="1200" dirty="0">
                <a:solidFill>
                  <a:srgbClr val="D90000"/>
                </a:solidFill>
              </a:rPr>
              <a:t>ABB service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 bwMode="gray">
          <a:xfrm flipH="1">
            <a:off x="6742703" y="2487862"/>
            <a:ext cx="433340" cy="0"/>
          </a:xfrm>
          <a:prstGeom prst="straightConnector1">
            <a:avLst/>
          </a:prstGeom>
          <a:ln w="25400">
            <a:solidFill>
              <a:schemeClr val="tx2"/>
            </a:solidFill>
            <a:prstDash val="sysDot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 bwMode="gray">
          <a:xfrm>
            <a:off x="7207343" y="1376985"/>
            <a:ext cx="0" cy="1130603"/>
          </a:xfrm>
          <a:prstGeom prst="straightConnector1">
            <a:avLst/>
          </a:prstGeom>
          <a:ln w="25400">
            <a:solidFill>
              <a:schemeClr val="tx2"/>
            </a:solidFill>
            <a:prstDash val="sysDot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 bwMode="gray">
          <a:xfrm flipH="1">
            <a:off x="7316696" y="1400045"/>
            <a:ext cx="433340" cy="0"/>
          </a:xfrm>
          <a:prstGeom prst="straightConnector1">
            <a:avLst/>
          </a:prstGeom>
          <a:ln w="25400">
            <a:solidFill>
              <a:schemeClr val="tx2"/>
            </a:solidFill>
            <a:prstDash val="sysDot"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662"/>
          <p:cNvGrpSpPr>
            <a:grpSpLocks noChangeAspect="1"/>
          </p:cNvGrpSpPr>
          <p:nvPr/>
        </p:nvGrpSpPr>
        <p:grpSpPr bwMode="auto">
          <a:xfrm>
            <a:off x="5994763" y="1191268"/>
            <a:ext cx="573013" cy="438093"/>
            <a:chOff x="2180" y="2737"/>
            <a:chExt cx="361" cy="276"/>
          </a:xfrm>
        </p:grpSpPr>
        <p:sp>
          <p:nvSpPr>
            <p:cNvPr id="29" name="AutoShape 661"/>
            <p:cNvSpPr>
              <a:spLocks noChangeAspect="1" noChangeArrowheads="1" noTextEdit="1"/>
            </p:cNvSpPr>
            <p:nvPr/>
          </p:nvSpPr>
          <p:spPr bwMode="auto">
            <a:xfrm>
              <a:off x="2180" y="2737"/>
              <a:ext cx="36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0" name="Rectangle 663"/>
            <p:cNvSpPr>
              <a:spLocks noChangeArrowheads="1"/>
            </p:cNvSpPr>
            <p:nvPr/>
          </p:nvSpPr>
          <p:spPr bwMode="auto">
            <a:xfrm>
              <a:off x="2247" y="2776"/>
              <a:ext cx="229" cy="147"/>
            </a:xfrm>
            <a:prstGeom prst="rect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1" name="Freeform 664"/>
            <p:cNvSpPr>
              <a:spLocks/>
            </p:cNvSpPr>
            <p:nvPr/>
          </p:nvSpPr>
          <p:spPr bwMode="auto">
            <a:xfrm>
              <a:off x="2190" y="2956"/>
              <a:ext cx="343" cy="49"/>
            </a:xfrm>
            <a:custGeom>
              <a:avLst/>
              <a:gdLst>
                <a:gd name="T0" fmla="*/ 100 w 168"/>
                <a:gd name="T1" fmla="*/ 0 h 24"/>
                <a:gd name="T2" fmla="*/ 100 w 168"/>
                <a:gd name="T3" fmla="*/ 8 h 24"/>
                <a:gd name="T4" fmla="*/ 68 w 168"/>
                <a:gd name="T5" fmla="*/ 8 h 24"/>
                <a:gd name="T6" fmla="*/ 68 w 168"/>
                <a:gd name="T7" fmla="*/ 0 h 24"/>
                <a:gd name="T8" fmla="*/ 0 w 168"/>
                <a:gd name="T9" fmla="*/ 0 h 24"/>
                <a:gd name="T10" fmla="*/ 0 w 168"/>
                <a:gd name="T11" fmla="*/ 17 h 24"/>
                <a:gd name="T12" fmla="*/ 7 w 168"/>
                <a:gd name="T13" fmla="*/ 24 h 24"/>
                <a:gd name="T14" fmla="*/ 161 w 168"/>
                <a:gd name="T15" fmla="*/ 24 h 24"/>
                <a:gd name="T16" fmla="*/ 168 w 168"/>
                <a:gd name="T17" fmla="*/ 17 h 24"/>
                <a:gd name="T18" fmla="*/ 168 w 168"/>
                <a:gd name="T19" fmla="*/ 0 h 24"/>
                <a:gd name="T20" fmla="*/ 100 w 168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24">
                  <a:moveTo>
                    <a:pt x="100" y="0"/>
                  </a:moveTo>
                  <a:cubicBezTo>
                    <a:pt x="100" y="8"/>
                    <a:pt x="100" y="8"/>
                    <a:pt x="100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1"/>
                    <a:pt x="3" y="24"/>
                    <a:pt x="7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5" y="24"/>
                    <a:pt x="168" y="21"/>
                    <a:pt x="168" y="17"/>
                  </a:cubicBezTo>
                  <a:cubicBezTo>
                    <a:pt x="168" y="0"/>
                    <a:pt x="168" y="0"/>
                    <a:pt x="168" y="0"/>
                  </a:cubicBezTo>
                  <a:lnTo>
                    <a:pt x="100" y="0"/>
                  </a:lnTo>
                  <a:close/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2" name="Freeform 665"/>
            <p:cNvSpPr>
              <a:spLocks/>
            </p:cNvSpPr>
            <p:nvPr/>
          </p:nvSpPr>
          <p:spPr bwMode="auto">
            <a:xfrm>
              <a:off x="2215" y="2743"/>
              <a:ext cx="293" cy="205"/>
            </a:xfrm>
            <a:custGeom>
              <a:avLst/>
              <a:gdLst>
                <a:gd name="T0" fmla="*/ 0 w 144"/>
                <a:gd name="T1" fmla="*/ 100 h 100"/>
                <a:gd name="T2" fmla="*/ 0 w 144"/>
                <a:gd name="T3" fmla="*/ 10 h 100"/>
                <a:gd name="T4" fmla="*/ 0 w 144"/>
                <a:gd name="T5" fmla="*/ 10 h 100"/>
                <a:gd name="T6" fmla="*/ 10 w 144"/>
                <a:gd name="T7" fmla="*/ 0 h 100"/>
                <a:gd name="T8" fmla="*/ 134 w 144"/>
                <a:gd name="T9" fmla="*/ 0 h 100"/>
                <a:gd name="T10" fmla="*/ 144 w 144"/>
                <a:gd name="T11" fmla="*/ 10 h 100"/>
                <a:gd name="T12" fmla="*/ 144 w 144"/>
                <a:gd name="T13" fmla="*/ 10 h 100"/>
                <a:gd name="T14" fmla="*/ 144 w 144"/>
                <a:gd name="T1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100">
                  <a:moveTo>
                    <a:pt x="0" y="10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40" y="0"/>
                    <a:pt x="144" y="4"/>
                    <a:pt x="144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44" y="100"/>
                    <a:pt x="144" y="100"/>
                    <a:pt x="144" y="100"/>
                  </a:cubicBez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662"/>
          <p:cNvGrpSpPr>
            <a:grpSpLocks noChangeAspect="1"/>
          </p:cNvGrpSpPr>
          <p:nvPr/>
        </p:nvGrpSpPr>
        <p:grpSpPr bwMode="auto">
          <a:xfrm>
            <a:off x="5994763" y="2268815"/>
            <a:ext cx="573013" cy="438093"/>
            <a:chOff x="2180" y="2737"/>
            <a:chExt cx="361" cy="276"/>
          </a:xfrm>
        </p:grpSpPr>
        <p:sp>
          <p:nvSpPr>
            <p:cNvPr id="34" name="AutoShape 661"/>
            <p:cNvSpPr>
              <a:spLocks noChangeAspect="1" noChangeArrowheads="1" noTextEdit="1"/>
            </p:cNvSpPr>
            <p:nvPr/>
          </p:nvSpPr>
          <p:spPr bwMode="auto">
            <a:xfrm>
              <a:off x="2180" y="2737"/>
              <a:ext cx="36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5" name="Rectangle 663"/>
            <p:cNvSpPr>
              <a:spLocks noChangeArrowheads="1"/>
            </p:cNvSpPr>
            <p:nvPr/>
          </p:nvSpPr>
          <p:spPr bwMode="auto">
            <a:xfrm>
              <a:off x="2247" y="2776"/>
              <a:ext cx="229" cy="147"/>
            </a:xfrm>
            <a:prstGeom prst="rect">
              <a:avLst/>
            </a:pr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6" name="Freeform 664"/>
            <p:cNvSpPr>
              <a:spLocks/>
            </p:cNvSpPr>
            <p:nvPr/>
          </p:nvSpPr>
          <p:spPr bwMode="auto">
            <a:xfrm>
              <a:off x="2190" y="2956"/>
              <a:ext cx="343" cy="49"/>
            </a:xfrm>
            <a:custGeom>
              <a:avLst/>
              <a:gdLst>
                <a:gd name="T0" fmla="*/ 100 w 168"/>
                <a:gd name="T1" fmla="*/ 0 h 24"/>
                <a:gd name="T2" fmla="*/ 100 w 168"/>
                <a:gd name="T3" fmla="*/ 8 h 24"/>
                <a:gd name="T4" fmla="*/ 68 w 168"/>
                <a:gd name="T5" fmla="*/ 8 h 24"/>
                <a:gd name="T6" fmla="*/ 68 w 168"/>
                <a:gd name="T7" fmla="*/ 0 h 24"/>
                <a:gd name="T8" fmla="*/ 0 w 168"/>
                <a:gd name="T9" fmla="*/ 0 h 24"/>
                <a:gd name="T10" fmla="*/ 0 w 168"/>
                <a:gd name="T11" fmla="*/ 17 h 24"/>
                <a:gd name="T12" fmla="*/ 7 w 168"/>
                <a:gd name="T13" fmla="*/ 24 h 24"/>
                <a:gd name="T14" fmla="*/ 161 w 168"/>
                <a:gd name="T15" fmla="*/ 24 h 24"/>
                <a:gd name="T16" fmla="*/ 168 w 168"/>
                <a:gd name="T17" fmla="*/ 17 h 24"/>
                <a:gd name="T18" fmla="*/ 168 w 168"/>
                <a:gd name="T19" fmla="*/ 0 h 24"/>
                <a:gd name="T20" fmla="*/ 100 w 168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24">
                  <a:moveTo>
                    <a:pt x="100" y="0"/>
                  </a:moveTo>
                  <a:cubicBezTo>
                    <a:pt x="100" y="8"/>
                    <a:pt x="100" y="8"/>
                    <a:pt x="100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1"/>
                    <a:pt x="3" y="24"/>
                    <a:pt x="7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5" y="24"/>
                    <a:pt x="168" y="21"/>
                    <a:pt x="168" y="17"/>
                  </a:cubicBezTo>
                  <a:cubicBezTo>
                    <a:pt x="168" y="0"/>
                    <a:pt x="168" y="0"/>
                    <a:pt x="168" y="0"/>
                  </a:cubicBezTo>
                  <a:lnTo>
                    <a:pt x="100" y="0"/>
                  </a:lnTo>
                  <a:close/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7" name="Freeform 665"/>
            <p:cNvSpPr>
              <a:spLocks/>
            </p:cNvSpPr>
            <p:nvPr/>
          </p:nvSpPr>
          <p:spPr bwMode="auto">
            <a:xfrm>
              <a:off x="2215" y="2743"/>
              <a:ext cx="293" cy="205"/>
            </a:xfrm>
            <a:custGeom>
              <a:avLst/>
              <a:gdLst>
                <a:gd name="T0" fmla="*/ 0 w 144"/>
                <a:gd name="T1" fmla="*/ 100 h 100"/>
                <a:gd name="T2" fmla="*/ 0 w 144"/>
                <a:gd name="T3" fmla="*/ 10 h 100"/>
                <a:gd name="T4" fmla="*/ 0 w 144"/>
                <a:gd name="T5" fmla="*/ 10 h 100"/>
                <a:gd name="T6" fmla="*/ 10 w 144"/>
                <a:gd name="T7" fmla="*/ 0 h 100"/>
                <a:gd name="T8" fmla="*/ 134 w 144"/>
                <a:gd name="T9" fmla="*/ 0 h 100"/>
                <a:gd name="T10" fmla="*/ 144 w 144"/>
                <a:gd name="T11" fmla="*/ 10 h 100"/>
                <a:gd name="T12" fmla="*/ 144 w 144"/>
                <a:gd name="T13" fmla="*/ 10 h 100"/>
                <a:gd name="T14" fmla="*/ 144 w 144"/>
                <a:gd name="T1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100">
                  <a:moveTo>
                    <a:pt x="0" y="10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40" y="0"/>
                    <a:pt x="144" y="4"/>
                    <a:pt x="144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44" y="100"/>
                    <a:pt x="144" y="100"/>
                    <a:pt x="144" y="100"/>
                  </a:cubicBez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79624" y="3089206"/>
            <a:ext cx="2402131" cy="92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ABB is global charging partner for Car and Bus OEM’s</a:t>
            </a:r>
            <a:endParaRPr lang="en-AU" dirty="0"/>
          </a:p>
        </p:txBody>
      </p:sp>
      <p:sp>
        <p:nvSpPr>
          <p:cNvPr id="40" name="Rectangle 39"/>
          <p:cNvSpPr/>
          <p:nvPr/>
        </p:nvSpPr>
        <p:spPr>
          <a:xfrm>
            <a:off x="3388928" y="3207361"/>
            <a:ext cx="2661391" cy="92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ABB is </a:t>
            </a:r>
            <a:r>
              <a:rPr lang="en-US" dirty="0"/>
              <a:t>a committee member of the charging Standards</a:t>
            </a:r>
            <a:endParaRPr lang="en-AU" dirty="0"/>
          </a:p>
        </p:txBody>
      </p:sp>
      <p:sp>
        <p:nvSpPr>
          <p:cNvPr id="41" name="Rectangle 40"/>
          <p:cNvSpPr/>
          <p:nvPr/>
        </p:nvSpPr>
        <p:spPr>
          <a:xfrm>
            <a:off x="9162362" y="1191567"/>
            <a:ext cx="2661391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Partnerships with IBM and Microsoft</a:t>
            </a:r>
            <a:endParaRPr lang="en-AU" dirty="0"/>
          </a:p>
        </p:txBody>
      </p:sp>
      <p:sp>
        <p:nvSpPr>
          <p:cNvPr id="42" name="Rectangle 41"/>
          <p:cNvSpPr/>
          <p:nvPr/>
        </p:nvSpPr>
        <p:spPr>
          <a:xfrm>
            <a:off x="8915770" y="3355280"/>
            <a:ext cx="2661391" cy="92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ABB is a global leader in power conversion and control</a:t>
            </a:r>
            <a:endParaRPr lang="en-AU" dirty="0"/>
          </a:p>
        </p:txBody>
      </p:sp>
      <p:sp>
        <p:nvSpPr>
          <p:cNvPr id="43" name="Rectangular Callout 42"/>
          <p:cNvSpPr/>
          <p:nvPr/>
        </p:nvSpPr>
        <p:spPr bwMode="gray">
          <a:xfrm>
            <a:off x="614238" y="3089206"/>
            <a:ext cx="2367518" cy="923210"/>
          </a:xfrm>
          <a:prstGeom prst="wedgeRectCallout">
            <a:avLst>
              <a:gd name="adj1" fmla="val -20332"/>
              <a:gd name="adj2" fmla="val -739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 dirty="0" err="1"/>
          </a:p>
        </p:txBody>
      </p:sp>
      <p:sp>
        <p:nvSpPr>
          <p:cNvPr id="44" name="Rectangular Callout 43"/>
          <p:cNvSpPr/>
          <p:nvPr/>
        </p:nvSpPr>
        <p:spPr bwMode="gray">
          <a:xfrm>
            <a:off x="3478199" y="3207617"/>
            <a:ext cx="2367518" cy="923210"/>
          </a:xfrm>
          <a:prstGeom prst="wedgeRectCallout">
            <a:avLst>
              <a:gd name="adj1" fmla="val -20332"/>
              <a:gd name="adj2" fmla="val -739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 dirty="0" err="1"/>
          </a:p>
        </p:txBody>
      </p:sp>
      <p:sp>
        <p:nvSpPr>
          <p:cNvPr id="45" name="Rectangular Callout 44"/>
          <p:cNvSpPr/>
          <p:nvPr/>
        </p:nvSpPr>
        <p:spPr bwMode="gray">
          <a:xfrm>
            <a:off x="9224942" y="1191566"/>
            <a:ext cx="2750068" cy="589888"/>
          </a:xfrm>
          <a:prstGeom prst="wedgeRectCallout">
            <a:avLst>
              <a:gd name="adj1" fmla="val -61351"/>
              <a:gd name="adj2" fmla="val -205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 dirty="0" err="1"/>
          </a:p>
        </p:txBody>
      </p:sp>
      <p:sp>
        <p:nvSpPr>
          <p:cNvPr id="46" name="Rectangular Callout 45"/>
          <p:cNvSpPr/>
          <p:nvPr/>
        </p:nvSpPr>
        <p:spPr bwMode="gray">
          <a:xfrm>
            <a:off x="8915770" y="3355280"/>
            <a:ext cx="2750068" cy="878770"/>
          </a:xfrm>
          <a:prstGeom prst="wedgeRectCallout">
            <a:avLst>
              <a:gd name="adj1" fmla="val -56166"/>
              <a:gd name="adj2" fmla="val -3047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 dirty="0" err="1"/>
          </a:p>
        </p:txBody>
      </p:sp>
      <p:sp>
        <p:nvSpPr>
          <p:cNvPr id="47" name="Right Brace 46"/>
          <p:cNvSpPr/>
          <p:nvPr/>
        </p:nvSpPr>
        <p:spPr bwMode="gray">
          <a:xfrm rot="5400000">
            <a:off x="1584105" y="3506619"/>
            <a:ext cx="427783" cy="2367518"/>
          </a:xfrm>
          <a:prstGeom prst="rightBrace">
            <a:avLst>
              <a:gd name="adj1" fmla="val 3774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ight Brace 47"/>
          <p:cNvSpPr/>
          <p:nvPr/>
        </p:nvSpPr>
        <p:spPr bwMode="gray">
          <a:xfrm rot="5400000">
            <a:off x="4465094" y="3537071"/>
            <a:ext cx="427783" cy="2367518"/>
          </a:xfrm>
          <a:prstGeom prst="rightBrace">
            <a:avLst>
              <a:gd name="adj1" fmla="val 3774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ight Brace 48"/>
          <p:cNvSpPr/>
          <p:nvPr/>
        </p:nvSpPr>
        <p:spPr bwMode="gray">
          <a:xfrm rot="5400000">
            <a:off x="8704891" y="1815861"/>
            <a:ext cx="427783" cy="5809941"/>
          </a:xfrm>
          <a:prstGeom prst="rightBrace">
            <a:avLst>
              <a:gd name="adj1" fmla="val 3774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TextBox 49"/>
          <p:cNvSpPr txBox="1"/>
          <p:nvPr/>
        </p:nvSpPr>
        <p:spPr bwMode="gray">
          <a:xfrm>
            <a:off x="719512" y="4947233"/>
            <a:ext cx="2164598" cy="296202"/>
          </a:xfrm>
          <a:prstGeom prst="rect">
            <a:avLst/>
          </a:prstGeom>
          <a:noFill/>
        </p:spPr>
        <p:txBody>
          <a:bodyPr wrap="none" lIns="71991" tIns="71991" rIns="71991" bIns="71991" rtlCol="0">
            <a:noAutofit/>
          </a:bodyPr>
          <a:lstStyle/>
          <a:p>
            <a:r>
              <a:rPr lang="en-US" sz="1400" dirty="0"/>
              <a:t>Global Charging Partner</a:t>
            </a:r>
            <a:endParaRPr lang="en-AU" sz="1400" dirty="0" err="1"/>
          </a:p>
        </p:txBody>
      </p:sp>
      <p:sp>
        <p:nvSpPr>
          <p:cNvPr id="51" name="TextBox 50"/>
          <p:cNvSpPr txBox="1"/>
          <p:nvPr/>
        </p:nvSpPr>
        <p:spPr bwMode="gray">
          <a:xfrm>
            <a:off x="3696869" y="4947232"/>
            <a:ext cx="1930177" cy="296202"/>
          </a:xfrm>
          <a:prstGeom prst="rect">
            <a:avLst/>
          </a:prstGeom>
          <a:noFill/>
        </p:spPr>
        <p:txBody>
          <a:bodyPr wrap="none" lIns="71991" tIns="71991" rIns="71991" bIns="71991" rtlCol="0">
            <a:noAutofit/>
          </a:bodyPr>
          <a:lstStyle/>
          <a:p>
            <a:r>
              <a:rPr lang="en-US" sz="1400" dirty="0"/>
              <a:t>Standards Influencer</a:t>
            </a:r>
            <a:endParaRPr lang="en-AU" sz="1400" dirty="0" err="1"/>
          </a:p>
        </p:txBody>
      </p:sp>
      <p:sp>
        <p:nvSpPr>
          <p:cNvPr id="52" name="TextBox 51"/>
          <p:cNvSpPr txBox="1"/>
          <p:nvPr/>
        </p:nvSpPr>
        <p:spPr bwMode="gray">
          <a:xfrm>
            <a:off x="7959559" y="4934723"/>
            <a:ext cx="1902249" cy="296202"/>
          </a:xfrm>
          <a:prstGeom prst="rect">
            <a:avLst/>
          </a:prstGeom>
          <a:noFill/>
        </p:spPr>
        <p:txBody>
          <a:bodyPr wrap="none" lIns="71991" tIns="71991" rIns="71991" bIns="71991" rtlCol="0">
            <a:noAutofit/>
          </a:bodyPr>
          <a:lstStyle/>
          <a:p>
            <a:r>
              <a:rPr lang="en-US" sz="1400" dirty="0"/>
              <a:t>Technology Innovator</a:t>
            </a:r>
            <a:endParaRPr lang="en-AU" sz="1400" dirty="0" err="1"/>
          </a:p>
        </p:txBody>
      </p:sp>
      <p:sp>
        <p:nvSpPr>
          <p:cNvPr id="53" name="Right Brace 52"/>
          <p:cNvSpPr/>
          <p:nvPr/>
        </p:nvSpPr>
        <p:spPr bwMode="gray">
          <a:xfrm rot="5400000">
            <a:off x="6080733" y="-286897"/>
            <a:ext cx="427783" cy="11360773"/>
          </a:xfrm>
          <a:prstGeom prst="rightBrace">
            <a:avLst>
              <a:gd name="adj1" fmla="val 3774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/>
          <a:srcRect l="6391" t="12581" r="6980" b="7040"/>
          <a:stretch/>
        </p:blipFill>
        <p:spPr>
          <a:xfrm>
            <a:off x="5757371" y="5648600"/>
            <a:ext cx="1047795" cy="4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49" descr="map_europe_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20" y="14379"/>
            <a:ext cx="7750175" cy="686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" name="Oval 344"/>
          <p:cNvSpPr/>
          <p:nvPr/>
        </p:nvSpPr>
        <p:spPr bwMode="gray">
          <a:xfrm>
            <a:off x="3977831" y="3366115"/>
            <a:ext cx="3202411" cy="564127"/>
          </a:xfrm>
          <a:prstGeom prst="ellipse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92061" y="6682394"/>
            <a:ext cx="1198352" cy="136395"/>
          </a:xfrm>
        </p:spPr>
        <p:txBody>
          <a:bodyPr/>
          <a:lstStyle/>
          <a:p>
            <a:fld id="{C4CB54C4-F29A-4AC9-A36A-025D1E76F49D}" type="datetime4">
              <a:rPr lang="en-US" noProof="0" smtClean="0">
                <a:solidFill>
                  <a:schemeClr val="tx1"/>
                </a:solidFill>
              </a:rPr>
              <a:pPr/>
              <a:t>February 13, 2018</a:t>
            </a:fld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10" name="Picture 4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565" y="6063518"/>
            <a:ext cx="114300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408240" y="5996843"/>
            <a:ext cx="550863" cy="623887"/>
            <a:chOff x="1483520" y="1993679"/>
            <a:chExt cx="550005" cy="623480"/>
          </a:xfrm>
        </p:grpSpPr>
        <p:pic>
          <p:nvPicPr>
            <p:cNvPr id="12" name="Picture 5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90501" y="1993679"/>
              <a:ext cx="543024" cy="40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Text Box 515"/>
            <p:cNvSpPr txBox="1">
              <a:spLocks noChangeArrowheads="1"/>
            </p:cNvSpPr>
            <p:nvPr/>
          </p:nvSpPr>
          <p:spPr bwMode="auto">
            <a:xfrm>
              <a:off x="1483520" y="2363772"/>
              <a:ext cx="518726" cy="25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Mercedes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dirty="0">
                  <a:latin typeface="+mn-lt"/>
                </a:rPr>
                <a:t>Vito E-cell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 b="1" dirty="0">
                <a:latin typeface="+mn-lt"/>
              </a:endParaRPr>
            </a:p>
          </p:txBody>
        </p:sp>
      </p:grpSp>
      <p:sp>
        <p:nvSpPr>
          <p:cNvPr id="17" name="Text Box 485"/>
          <p:cNvSpPr txBox="1">
            <a:spLocks noChangeArrowheads="1"/>
          </p:cNvSpPr>
          <p:nvPr/>
        </p:nvSpPr>
        <p:spPr bwMode="auto">
          <a:xfrm>
            <a:off x="4961079" y="4403520"/>
            <a:ext cx="376238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584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900">
              <a:latin typeface="+mn-lt"/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986793" y="3693948"/>
            <a:ext cx="1033462" cy="647700"/>
            <a:chOff x="1768046" y="3028958"/>
            <a:chExt cx="1032524" cy="647655"/>
          </a:xfrm>
        </p:grpSpPr>
        <p:pic>
          <p:nvPicPr>
            <p:cNvPr id="22" name="Picture 5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16540" y="3028958"/>
              <a:ext cx="568200" cy="361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3" name="Text Box 514"/>
            <p:cNvSpPr txBox="1">
              <a:spLocks noChangeArrowheads="1"/>
            </p:cNvSpPr>
            <p:nvPr/>
          </p:nvSpPr>
          <p:spPr bwMode="auto">
            <a:xfrm>
              <a:off x="1768046" y="3348598"/>
              <a:ext cx="1032524" cy="32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Citroën </a:t>
              </a:r>
              <a:r>
                <a:rPr lang="en-US" altLang="en-US" sz="800" dirty="0">
                  <a:latin typeface="+mn-lt"/>
                </a:rPr>
                <a:t>C-Zero</a:t>
              </a:r>
            </a:p>
          </p:txBody>
        </p:sp>
      </p:grpSp>
      <p:sp>
        <p:nvSpPr>
          <p:cNvPr id="24" name="Text Box 435"/>
          <p:cNvSpPr txBox="1">
            <a:spLocks noChangeArrowheads="1"/>
          </p:cNvSpPr>
          <p:nvPr/>
        </p:nvSpPr>
        <p:spPr bwMode="auto">
          <a:xfrm>
            <a:off x="6040766" y="2423691"/>
            <a:ext cx="3635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6426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>
              <a:latin typeface="+mn-lt"/>
            </a:endParaRPr>
          </a:p>
        </p:txBody>
      </p:sp>
      <p:cxnSp>
        <p:nvCxnSpPr>
          <p:cNvPr id="25" name="Straight Arrow Connector 366"/>
          <p:cNvCxnSpPr>
            <a:cxnSpLocks noChangeShapeType="1"/>
          </p:cNvCxnSpPr>
          <p:nvPr/>
        </p:nvCxnSpPr>
        <p:spPr bwMode="auto">
          <a:xfrm>
            <a:off x="1303912" y="733228"/>
            <a:ext cx="4073660" cy="0"/>
          </a:xfrm>
          <a:prstGeom prst="straightConnector1">
            <a:avLst/>
          </a:prstGeom>
          <a:noFill/>
          <a:ln w="38100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</p:spPr>
      </p:cxnSp>
      <p:grpSp>
        <p:nvGrpSpPr>
          <p:cNvPr id="26" name="Group 43"/>
          <p:cNvGrpSpPr>
            <a:grpSpLocks/>
          </p:cNvGrpSpPr>
          <p:nvPr/>
        </p:nvGrpSpPr>
        <p:grpSpPr bwMode="auto">
          <a:xfrm>
            <a:off x="3518370" y="5984782"/>
            <a:ext cx="609600" cy="412750"/>
            <a:chOff x="3680479" y="3810141"/>
            <a:chExt cx="799491" cy="540891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80479" y="3810141"/>
              <a:ext cx="799491" cy="33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480"/>
            <p:cNvSpPr txBox="1">
              <a:spLocks noChangeArrowheads="1"/>
            </p:cNvSpPr>
            <p:nvPr/>
          </p:nvSpPr>
          <p:spPr bwMode="auto">
            <a:xfrm>
              <a:off x="3911201" y="4109597"/>
              <a:ext cx="369324" cy="24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 smtClean="0">
                  <a:latin typeface="+mn-lt"/>
                </a:rPr>
                <a:t>Ford </a:t>
              </a:r>
              <a:r>
                <a:rPr lang="en-US" altLang="en-US" sz="900" dirty="0" smtClean="0">
                  <a:latin typeface="+mn-lt"/>
                </a:rPr>
                <a:t>Focus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dirty="0" smtClean="0">
                  <a:latin typeface="+mn-lt"/>
                </a:rPr>
                <a:t>Electric</a:t>
              </a:r>
              <a:endParaRPr lang="en-US" altLang="en-US" sz="900" b="1" dirty="0">
                <a:latin typeface="+mn-lt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 b="1" dirty="0">
                <a:latin typeface="+mn-lt"/>
              </a:endParaRPr>
            </a:p>
          </p:txBody>
        </p:sp>
      </p:grpSp>
      <p:grpSp>
        <p:nvGrpSpPr>
          <p:cNvPr id="35" name="Group 64"/>
          <p:cNvGrpSpPr>
            <a:grpSpLocks/>
          </p:cNvGrpSpPr>
          <p:nvPr/>
        </p:nvGrpSpPr>
        <p:grpSpPr bwMode="auto">
          <a:xfrm>
            <a:off x="1940489" y="5953186"/>
            <a:ext cx="584200" cy="463550"/>
            <a:chOff x="2350168" y="5944916"/>
            <a:chExt cx="584831" cy="463909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50168" y="5944916"/>
              <a:ext cx="584831" cy="440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477"/>
            <p:cNvSpPr txBox="1">
              <a:spLocks noChangeArrowheads="1"/>
            </p:cNvSpPr>
            <p:nvPr/>
          </p:nvSpPr>
          <p:spPr bwMode="auto">
            <a:xfrm>
              <a:off x="2386168" y="6278546"/>
              <a:ext cx="506774" cy="13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Smart </a:t>
              </a:r>
              <a:r>
                <a:rPr lang="en-US" altLang="en-US" sz="900" dirty="0">
                  <a:latin typeface="+mn-lt"/>
                </a:rPr>
                <a:t>ED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dirty="0">
                  <a:latin typeface="+mn-lt"/>
                </a:rPr>
                <a:t>Gen 1</a:t>
              </a:r>
            </a:p>
          </p:txBody>
        </p:sp>
      </p:grpSp>
      <p:grpSp>
        <p:nvGrpSpPr>
          <p:cNvPr id="38" name="Group 72"/>
          <p:cNvGrpSpPr>
            <a:grpSpLocks/>
          </p:cNvGrpSpPr>
          <p:nvPr/>
        </p:nvGrpSpPr>
        <p:grpSpPr bwMode="auto">
          <a:xfrm>
            <a:off x="2996342" y="6027594"/>
            <a:ext cx="609600" cy="490537"/>
            <a:chOff x="3908794" y="5989311"/>
            <a:chExt cx="609107" cy="490642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8794" y="5989311"/>
              <a:ext cx="517537" cy="36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494"/>
            <p:cNvSpPr txBox="1">
              <a:spLocks noChangeArrowheads="1"/>
            </p:cNvSpPr>
            <p:nvPr/>
          </p:nvSpPr>
          <p:spPr bwMode="auto">
            <a:xfrm>
              <a:off x="3971196" y="6349674"/>
              <a:ext cx="546705" cy="13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Renault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dirty="0" err="1">
                  <a:latin typeface="+mn-lt"/>
                </a:rPr>
                <a:t>Twizy</a:t>
              </a:r>
              <a:r>
                <a:rPr lang="en-US" altLang="en-US" sz="900" dirty="0">
                  <a:latin typeface="+mn-lt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 b="1" dirty="0">
                <a:latin typeface="+mn-lt"/>
              </a:endParaRPr>
            </a:p>
          </p:txBody>
        </p:sp>
      </p:grpSp>
      <p:grpSp>
        <p:nvGrpSpPr>
          <p:cNvPr id="41" name="Group 78"/>
          <p:cNvGrpSpPr>
            <a:grpSpLocks/>
          </p:cNvGrpSpPr>
          <p:nvPr/>
        </p:nvGrpSpPr>
        <p:grpSpPr bwMode="auto">
          <a:xfrm>
            <a:off x="2504527" y="6147545"/>
            <a:ext cx="542925" cy="423862"/>
            <a:chOff x="4048121" y="4499594"/>
            <a:chExt cx="543715" cy="422977"/>
          </a:xfrm>
        </p:grpSpPr>
        <p:sp>
          <p:nvSpPr>
            <p:cNvPr id="42" name="Text Box 497"/>
            <p:cNvSpPr txBox="1">
              <a:spLocks noChangeArrowheads="1"/>
            </p:cNvSpPr>
            <p:nvPr/>
          </p:nvSpPr>
          <p:spPr bwMode="auto">
            <a:xfrm>
              <a:off x="4101697" y="4792292"/>
              <a:ext cx="414742" cy="13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Renault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dirty="0" err="1">
                  <a:latin typeface="+mn-lt"/>
                </a:rPr>
                <a:t>Fluence</a:t>
              </a:r>
              <a:r>
                <a:rPr lang="en-US" altLang="en-US" sz="900" dirty="0">
                  <a:latin typeface="+mn-lt"/>
                </a:rPr>
                <a:t> ZE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 b="1" dirty="0">
                <a:latin typeface="+mn-lt"/>
              </a:endParaRP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21" y="4499594"/>
              <a:ext cx="543715" cy="327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" name="Picture 88" descr="Berlingo-Multi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41" y="4257759"/>
            <a:ext cx="62388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89"/>
          <p:cNvSpPr txBox="1">
            <a:spLocks noChangeArrowheads="1"/>
          </p:cNvSpPr>
          <p:nvPr/>
        </p:nvSpPr>
        <p:spPr bwMode="auto">
          <a:xfrm>
            <a:off x="1930254" y="4619709"/>
            <a:ext cx="14462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621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800" b="1" dirty="0">
                <a:latin typeface="+mn-lt"/>
              </a:rPr>
              <a:t>Citroën </a:t>
            </a:r>
            <a:r>
              <a:rPr lang="en-US" altLang="en-US" sz="800" dirty="0" err="1">
                <a:latin typeface="+mn-lt"/>
              </a:rPr>
              <a:t>Berlingo</a:t>
            </a:r>
            <a:endParaRPr lang="en-US" altLang="en-US" sz="800" dirty="0">
              <a:latin typeface="+mn-lt"/>
            </a:endParaRPr>
          </a:p>
        </p:txBody>
      </p:sp>
      <p:grpSp>
        <p:nvGrpSpPr>
          <p:cNvPr id="46" name="Group 95"/>
          <p:cNvGrpSpPr>
            <a:grpSpLocks/>
          </p:cNvGrpSpPr>
          <p:nvPr/>
        </p:nvGrpSpPr>
        <p:grpSpPr bwMode="auto">
          <a:xfrm>
            <a:off x="4201700" y="5964613"/>
            <a:ext cx="692150" cy="553518"/>
            <a:chOff x="5050258" y="4393516"/>
            <a:chExt cx="724336" cy="579691"/>
          </a:xfrm>
        </p:grpSpPr>
        <p:sp>
          <p:nvSpPr>
            <p:cNvPr id="47" name="Text Box 471"/>
            <p:cNvSpPr txBox="1">
              <a:spLocks noChangeArrowheads="1"/>
            </p:cNvSpPr>
            <p:nvPr/>
          </p:nvSpPr>
          <p:spPr bwMode="auto">
            <a:xfrm>
              <a:off x="5142828" y="4721015"/>
              <a:ext cx="565339" cy="252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Renault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dirty="0" err="1">
                  <a:latin typeface="+mn-lt"/>
                </a:rPr>
                <a:t>Kangoo</a:t>
              </a:r>
              <a:r>
                <a:rPr lang="en-US" altLang="en-US" sz="900" dirty="0">
                  <a:latin typeface="+mn-lt"/>
                </a:rPr>
                <a:t> ZE</a:t>
              </a:r>
            </a:p>
          </p:txBody>
        </p:sp>
        <p:pic>
          <p:nvPicPr>
            <p:cNvPr id="48" name="Picture 4" descr="C:\Users\nlbaned\Desktop\Renault-Kangoo-ZE-EV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258" y="4393516"/>
              <a:ext cx="724336" cy="369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3687542" y="1995925"/>
            <a:ext cx="819150" cy="619125"/>
            <a:chOff x="3914773" y="1687214"/>
            <a:chExt cx="819151" cy="619126"/>
          </a:xfrm>
        </p:grpSpPr>
        <p:sp>
          <p:nvSpPr>
            <p:cNvPr id="52" name="Text Box 480"/>
            <p:cNvSpPr txBox="1">
              <a:spLocks noChangeArrowheads="1"/>
            </p:cNvSpPr>
            <p:nvPr/>
          </p:nvSpPr>
          <p:spPr bwMode="auto">
            <a:xfrm>
              <a:off x="4032247" y="2150765"/>
              <a:ext cx="439740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 smtClean="0">
                  <a:latin typeface="+mn-lt"/>
                </a:rPr>
                <a:t>BMW </a:t>
              </a:r>
              <a:r>
                <a:rPr lang="en-US" altLang="en-US" sz="900" dirty="0" smtClean="0">
                  <a:latin typeface="+mn-lt"/>
                </a:rPr>
                <a:t>i3</a:t>
              </a:r>
              <a:endParaRPr lang="en-US" altLang="en-US" sz="900" dirty="0">
                <a:latin typeface="+mn-lt"/>
              </a:endParaRPr>
            </a:p>
          </p:txBody>
        </p:sp>
        <p:pic>
          <p:nvPicPr>
            <p:cNvPr id="53" name="Picture 133" descr="http://images.onset.freedom.com/ocregister/article/n6cq63-n6cpykbmw2014i3teraworld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14773" y="1687214"/>
              <a:ext cx="819151" cy="61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Text Box 435"/>
          <p:cNvSpPr txBox="1">
            <a:spLocks noChangeArrowheads="1"/>
          </p:cNvSpPr>
          <p:nvPr/>
        </p:nvSpPr>
        <p:spPr bwMode="auto">
          <a:xfrm>
            <a:off x="80638" y="2167575"/>
            <a:ext cx="1611596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426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</a:rPr>
              <a:t>DC fast charging </a:t>
            </a:r>
            <a:r>
              <a:rPr lang="en-US" altLang="en-US" sz="1200" dirty="0" smtClean="0">
                <a:latin typeface="+mn-lt"/>
              </a:rPr>
              <a:t>CCS </a:t>
            </a:r>
            <a:r>
              <a:rPr lang="en-US" altLang="en-US" sz="1200" dirty="0">
                <a:latin typeface="+mn-lt"/>
              </a:rPr>
              <a:t>(50 </a:t>
            </a:r>
            <a:r>
              <a:rPr lang="en-US" altLang="en-US" sz="1200" dirty="0" smtClean="0">
                <a:latin typeface="+mn-lt"/>
              </a:rPr>
              <a:t>kW @400 V)</a:t>
            </a:r>
            <a:endParaRPr lang="en-US" altLang="en-US" sz="1200" dirty="0">
              <a:latin typeface="+mn-lt"/>
            </a:endParaRPr>
          </a:p>
        </p:txBody>
      </p:sp>
      <p:sp>
        <p:nvSpPr>
          <p:cNvPr id="55" name="Text Box 435"/>
          <p:cNvSpPr txBox="1">
            <a:spLocks noChangeArrowheads="1"/>
          </p:cNvSpPr>
          <p:nvPr/>
        </p:nvSpPr>
        <p:spPr bwMode="auto">
          <a:xfrm>
            <a:off x="81943" y="1235696"/>
            <a:ext cx="3589323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426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</a:rPr>
              <a:t>DC </a:t>
            </a:r>
            <a:r>
              <a:rPr lang="en-US" altLang="en-US" sz="1200" dirty="0" smtClean="0">
                <a:latin typeface="+mn-lt"/>
              </a:rPr>
              <a:t>high-power </a:t>
            </a:r>
            <a:r>
              <a:rPr lang="en-US" altLang="en-US" sz="1200" dirty="0">
                <a:latin typeface="+mn-lt"/>
              </a:rPr>
              <a:t>charging </a:t>
            </a:r>
            <a:r>
              <a:rPr lang="en-US" altLang="en-US" sz="1200" dirty="0" smtClean="0">
                <a:latin typeface="+mn-lt"/>
              </a:rPr>
              <a:t>CCS (</a:t>
            </a:r>
            <a:r>
              <a:rPr lang="en-US" altLang="en-US" sz="1200" dirty="0">
                <a:latin typeface="+mn-lt"/>
              </a:rPr>
              <a:t>≥150 </a:t>
            </a:r>
            <a:r>
              <a:rPr lang="en-US" altLang="en-US" sz="1200" dirty="0" smtClean="0">
                <a:latin typeface="+mn-lt"/>
              </a:rPr>
              <a:t>kW @400 V)</a:t>
            </a:r>
            <a:endParaRPr lang="en-US" altLang="en-US" sz="1200" dirty="0">
              <a:latin typeface="+mn-lt"/>
            </a:endParaRPr>
          </a:p>
        </p:txBody>
      </p:sp>
      <p:grpSp>
        <p:nvGrpSpPr>
          <p:cNvPr id="60" name="Group 11"/>
          <p:cNvGrpSpPr>
            <a:grpSpLocks/>
          </p:cNvGrpSpPr>
          <p:nvPr/>
        </p:nvGrpSpPr>
        <p:grpSpPr bwMode="auto">
          <a:xfrm>
            <a:off x="6024648" y="2438317"/>
            <a:ext cx="917120" cy="454025"/>
            <a:chOff x="5361451" y="2120410"/>
            <a:chExt cx="916911" cy="454473"/>
          </a:xfrm>
        </p:grpSpPr>
        <p:pic>
          <p:nvPicPr>
            <p:cNvPr id="61" name="Picture 112" descr="http://gas2.org/wp-content/uploads/2015/01/2015-Chevrolet-BoltEV-Concept-exterior-004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4" y="2137647"/>
              <a:ext cx="673100" cy="40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 Box 500"/>
            <p:cNvSpPr txBox="1">
              <a:spLocks noChangeArrowheads="1"/>
            </p:cNvSpPr>
            <p:nvPr/>
          </p:nvSpPr>
          <p:spPr bwMode="auto">
            <a:xfrm>
              <a:off x="5361451" y="2435771"/>
              <a:ext cx="741363" cy="13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Opel </a:t>
              </a:r>
              <a:r>
                <a:rPr lang="en-US" altLang="en-US" sz="800" dirty="0" err="1" smtClean="0">
                  <a:latin typeface="+mn-lt"/>
                </a:rPr>
                <a:t>Ampera</a:t>
              </a:r>
              <a:r>
                <a:rPr lang="en-US" altLang="en-US" sz="800" dirty="0" smtClean="0">
                  <a:latin typeface="+mn-lt"/>
                </a:rPr>
                <a:t>-e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63" name="TextBox 141"/>
            <p:cNvSpPr txBox="1">
              <a:spLocks noChangeArrowheads="1"/>
            </p:cNvSpPr>
            <p:nvPr/>
          </p:nvSpPr>
          <p:spPr bwMode="auto">
            <a:xfrm>
              <a:off x="5780076" y="2120410"/>
              <a:ext cx="498286" cy="18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300 km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860846" y="2591618"/>
            <a:ext cx="863600" cy="479425"/>
            <a:chOff x="4395788" y="2878138"/>
            <a:chExt cx="863600" cy="479425"/>
          </a:xfrm>
        </p:grpSpPr>
        <p:sp>
          <p:nvSpPr>
            <p:cNvPr id="73" name="Text Box 480"/>
            <p:cNvSpPr txBox="1">
              <a:spLocks noChangeArrowheads="1"/>
            </p:cNvSpPr>
            <p:nvPr/>
          </p:nvSpPr>
          <p:spPr bwMode="auto">
            <a:xfrm>
              <a:off x="4395788" y="3217863"/>
              <a:ext cx="681037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VW </a:t>
              </a:r>
              <a:r>
                <a:rPr lang="en-US" altLang="en-US" sz="900" dirty="0" smtClean="0">
                  <a:latin typeface="+mn-lt"/>
                </a:rPr>
                <a:t>e-Golf</a:t>
              </a:r>
              <a:endParaRPr lang="en-US" altLang="en-US" sz="900" b="1" dirty="0">
                <a:latin typeface="+mn-lt"/>
              </a:endParaRPr>
            </a:p>
          </p:txBody>
        </p:sp>
        <p:pic>
          <p:nvPicPr>
            <p:cNvPr id="74" name="Picture 123" descr="http://imagecom.volkswagen.co.uk/api/image/v2/360s/car/vw/e-golf-vii/hero/1024/300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063" y="2949575"/>
              <a:ext cx="534987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144"/>
            <p:cNvSpPr txBox="1">
              <a:spLocks noChangeArrowheads="1"/>
            </p:cNvSpPr>
            <p:nvPr/>
          </p:nvSpPr>
          <p:spPr bwMode="auto">
            <a:xfrm>
              <a:off x="4702175" y="2878138"/>
              <a:ext cx="557213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>
                  <a:latin typeface="+mn-lt"/>
                </a:rPr>
                <a:t>130 km</a:t>
              </a:r>
            </a:p>
          </p:txBody>
        </p:sp>
      </p:grpSp>
      <p:sp>
        <p:nvSpPr>
          <p:cNvPr id="76" name="TextBox 145"/>
          <p:cNvSpPr txBox="1">
            <a:spLocks noChangeArrowheads="1"/>
          </p:cNvSpPr>
          <p:nvPr/>
        </p:nvSpPr>
        <p:spPr bwMode="auto">
          <a:xfrm>
            <a:off x="4258295" y="2207791"/>
            <a:ext cx="5572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en-US" sz="600" b="1">
                <a:latin typeface="+mn-lt"/>
              </a:rPr>
              <a:t>130 km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110388" y="2405872"/>
            <a:ext cx="861661" cy="608012"/>
            <a:chOff x="3023480" y="2727894"/>
            <a:chExt cx="861661" cy="608012"/>
          </a:xfrm>
        </p:grpSpPr>
        <p:grpSp>
          <p:nvGrpSpPr>
            <p:cNvPr id="78" name="Group 61"/>
            <p:cNvGrpSpPr>
              <a:grpSpLocks/>
            </p:cNvGrpSpPr>
            <p:nvPr/>
          </p:nvGrpSpPr>
          <p:grpSpPr bwMode="auto">
            <a:xfrm>
              <a:off x="3023480" y="2727894"/>
              <a:ext cx="833437" cy="608012"/>
              <a:chOff x="4647404" y="2564904"/>
              <a:chExt cx="833887" cy="608224"/>
            </a:xfrm>
          </p:grpSpPr>
          <p:pic>
            <p:nvPicPr>
              <p:cNvPr id="80" name="Picture 62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675477" y="2564904"/>
                <a:ext cx="805814" cy="503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Text Box 480"/>
              <p:cNvSpPr txBox="1">
                <a:spLocks noChangeArrowheads="1"/>
              </p:cNvSpPr>
              <p:nvPr/>
            </p:nvSpPr>
            <p:spPr bwMode="auto">
              <a:xfrm>
                <a:off x="4647404" y="3005776"/>
                <a:ext cx="680446" cy="167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10584" rIns="0" bIns="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>
                    <a:latin typeface="+mn-lt"/>
                  </a:rPr>
                  <a:t>VW </a:t>
                </a:r>
                <a:r>
                  <a:rPr lang="en-US" altLang="en-US" sz="900">
                    <a:latin typeface="+mn-lt"/>
                  </a:rPr>
                  <a:t>e-UP!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900" b="1">
                  <a:latin typeface="+mn-lt"/>
                </a:endParaRPr>
              </a:p>
            </p:txBody>
          </p:sp>
        </p:grpSp>
        <p:sp>
          <p:nvSpPr>
            <p:cNvPr id="79" name="TextBox 146"/>
            <p:cNvSpPr txBox="1">
              <a:spLocks noChangeArrowheads="1"/>
            </p:cNvSpPr>
            <p:nvPr/>
          </p:nvSpPr>
          <p:spPr bwMode="auto">
            <a:xfrm>
              <a:off x="3327928" y="2768524"/>
              <a:ext cx="55721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110 km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473859" y="3599559"/>
            <a:ext cx="865106" cy="449914"/>
            <a:chOff x="3473859" y="3599559"/>
            <a:chExt cx="865106" cy="449914"/>
          </a:xfrm>
        </p:grpSpPr>
        <p:pic>
          <p:nvPicPr>
            <p:cNvPr id="66" name="Picture 139" descr="Nissan Leaf white #1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370" y="3701715"/>
              <a:ext cx="712787" cy="28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Text Box 500"/>
            <p:cNvSpPr txBox="1">
              <a:spLocks noChangeArrowheads="1"/>
            </p:cNvSpPr>
            <p:nvPr/>
          </p:nvSpPr>
          <p:spPr bwMode="auto">
            <a:xfrm>
              <a:off x="3473859" y="3934694"/>
              <a:ext cx="325770" cy="114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Nissan </a:t>
              </a:r>
              <a:r>
                <a:rPr lang="en-US" altLang="en-US" sz="800" dirty="0">
                  <a:latin typeface="+mn-lt"/>
                </a:rPr>
                <a:t>Leaf 1.1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800" b="1" dirty="0">
                <a:latin typeface="+mn-lt"/>
              </a:endParaRPr>
            </a:p>
          </p:txBody>
        </p:sp>
        <p:sp>
          <p:nvSpPr>
            <p:cNvPr id="84" name="TextBox 149"/>
            <p:cNvSpPr txBox="1">
              <a:spLocks noChangeArrowheads="1"/>
            </p:cNvSpPr>
            <p:nvPr/>
          </p:nvSpPr>
          <p:spPr bwMode="auto">
            <a:xfrm>
              <a:off x="3781753" y="3599559"/>
              <a:ext cx="55721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130 km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367155" y="3919940"/>
            <a:ext cx="892525" cy="489283"/>
            <a:chOff x="4031728" y="3413487"/>
            <a:chExt cx="892525" cy="489283"/>
          </a:xfrm>
        </p:grpSpPr>
        <p:grpSp>
          <p:nvGrpSpPr>
            <p:cNvPr id="88" name="Group 81"/>
            <p:cNvGrpSpPr>
              <a:grpSpLocks/>
            </p:cNvGrpSpPr>
            <p:nvPr/>
          </p:nvGrpSpPr>
          <p:grpSpPr bwMode="auto">
            <a:xfrm>
              <a:off x="4031728" y="3452811"/>
              <a:ext cx="892525" cy="449959"/>
              <a:chOff x="5974929" y="4988103"/>
              <a:chExt cx="890846" cy="449428"/>
            </a:xfrm>
          </p:grpSpPr>
          <p:pic>
            <p:nvPicPr>
              <p:cNvPr id="90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004994" y="4988103"/>
                <a:ext cx="657573" cy="352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1" name="Text Box 500"/>
              <p:cNvSpPr txBox="1">
                <a:spLocks noChangeArrowheads="1"/>
              </p:cNvSpPr>
              <p:nvPr/>
            </p:nvSpPr>
            <p:spPr bwMode="auto">
              <a:xfrm>
                <a:off x="5974929" y="5311314"/>
                <a:ext cx="890846" cy="126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10584" rIns="0" bIns="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 b="1" dirty="0">
                    <a:latin typeface="+mn-lt"/>
                  </a:rPr>
                  <a:t>Nissan </a:t>
                </a:r>
                <a:r>
                  <a:rPr lang="en-US" altLang="en-US" sz="800" dirty="0">
                    <a:latin typeface="+mn-lt"/>
                  </a:rPr>
                  <a:t>e-NV200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800" b="1" dirty="0">
                  <a:latin typeface="+mn-lt"/>
                </a:endParaRPr>
              </a:p>
            </p:txBody>
          </p:sp>
        </p:grpSp>
        <p:sp>
          <p:nvSpPr>
            <p:cNvPr id="89" name="TextBox 150"/>
            <p:cNvSpPr txBox="1">
              <a:spLocks noChangeArrowheads="1"/>
            </p:cNvSpPr>
            <p:nvPr/>
          </p:nvSpPr>
          <p:spPr bwMode="auto">
            <a:xfrm>
              <a:off x="4451174" y="3413487"/>
              <a:ext cx="44345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110 km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745560" y="4062496"/>
            <a:ext cx="650875" cy="719138"/>
            <a:chOff x="4048125" y="4060825"/>
            <a:chExt cx="650875" cy="719138"/>
          </a:xfrm>
        </p:grpSpPr>
        <p:sp>
          <p:nvSpPr>
            <p:cNvPr id="93" name="Text Box 470"/>
            <p:cNvSpPr txBox="1">
              <a:spLocks noChangeArrowheads="1"/>
            </p:cNvSpPr>
            <p:nvPr/>
          </p:nvSpPr>
          <p:spPr bwMode="auto">
            <a:xfrm>
              <a:off x="4048125" y="4511675"/>
              <a:ext cx="576263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Kia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dirty="0">
                  <a:latin typeface="+mn-lt"/>
                </a:rPr>
                <a:t>Soul-EV</a:t>
              </a:r>
            </a:p>
          </p:txBody>
        </p:sp>
        <p:pic>
          <p:nvPicPr>
            <p:cNvPr id="94" name="Picture 110" descr="http://www.kiausalineup.com/wp-content/uploads/2014/04/hero_soul-ev_new_2015-kia-1920x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3" y="4224338"/>
              <a:ext cx="642937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Box 151"/>
            <p:cNvSpPr txBox="1">
              <a:spLocks noChangeArrowheads="1"/>
            </p:cNvSpPr>
            <p:nvPr/>
          </p:nvSpPr>
          <p:spPr bwMode="auto">
            <a:xfrm>
              <a:off x="4079876" y="4060825"/>
              <a:ext cx="449430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150 km</a:t>
              </a:r>
            </a:p>
          </p:txBody>
        </p:sp>
      </p:grpSp>
      <p:grpSp>
        <p:nvGrpSpPr>
          <p:cNvPr id="96" name="Group 15"/>
          <p:cNvGrpSpPr>
            <a:grpSpLocks/>
          </p:cNvGrpSpPr>
          <p:nvPr/>
        </p:nvGrpSpPr>
        <p:grpSpPr bwMode="auto">
          <a:xfrm>
            <a:off x="5245185" y="3375919"/>
            <a:ext cx="962025" cy="577850"/>
            <a:chOff x="5362574" y="3491067"/>
            <a:chExt cx="962025" cy="577850"/>
          </a:xfrm>
        </p:grpSpPr>
        <p:pic>
          <p:nvPicPr>
            <p:cNvPr id="97" name="Picture 3"/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699" y="3491067"/>
              <a:ext cx="546100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86"/>
            <p:cNvSpPr txBox="1">
              <a:spLocks noChangeArrowheads="1"/>
            </p:cNvSpPr>
            <p:nvPr/>
          </p:nvSpPr>
          <p:spPr bwMode="auto">
            <a:xfrm>
              <a:off x="5362574" y="3773642"/>
              <a:ext cx="7794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Tesla </a:t>
              </a:r>
              <a:r>
                <a:rPr lang="en-US" altLang="en-US" sz="800" dirty="0">
                  <a:latin typeface="+mn-lt"/>
                </a:rPr>
                <a:t>Model X </a:t>
              </a:r>
              <a:br>
                <a:rPr lang="en-US" altLang="en-US" sz="800" dirty="0">
                  <a:latin typeface="+mn-lt"/>
                </a:rPr>
              </a:br>
              <a:r>
                <a:rPr lang="en-US" altLang="en-US" sz="800" dirty="0">
                  <a:latin typeface="+mn-lt"/>
                </a:rPr>
                <a:t>(adapter)</a:t>
              </a:r>
            </a:p>
          </p:txBody>
        </p:sp>
        <p:sp>
          <p:nvSpPr>
            <p:cNvPr id="99" name="TextBox 153"/>
            <p:cNvSpPr txBox="1">
              <a:spLocks noChangeArrowheads="1"/>
            </p:cNvSpPr>
            <p:nvPr/>
          </p:nvSpPr>
          <p:spPr bwMode="auto">
            <a:xfrm>
              <a:off x="5767387" y="3519642"/>
              <a:ext cx="55721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>
                  <a:latin typeface="+mn-lt"/>
                </a:rPr>
                <a:t>450 km</a:t>
              </a:r>
            </a:p>
          </p:txBody>
        </p:sp>
      </p:grpSp>
      <p:grpSp>
        <p:nvGrpSpPr>
          <p:cNvPr id="100" name="Group 27"/>
          <p:cNvGrpSpPr>
            <a:grpSpLocks/>
          </p:cNvGrpSpPr>
          <p:nvPr/>
        </p:nvGrpSpPr>
        <p:grpSpPr bwMode="auto">
          <a:xfrm>
            <a:off x="5322414" y="2115075"/>
            <a:ext cx="987770" cy="564022"/>
            <a:chOff x="7714976" y="3109979"/>
            <a:chExt cx="995635" cy="563857"/>
          </a:xfrm>
        </p:grpSpPr>
        <p:sp>
          <p:nvSpPr>
            <p:cNvPr id="101" name="Text Box 480"/>
            <p:cNvSpPr txBox="1">
              <a:spLocks noChangeArrowheads="1"/>
            </p:cNvSpPr>
            <p:nvPr/>
          </p:nvSpPr>
          <p:spPr bwMode="auto">
            <a:xfrm>
              <a:off x="7714976" y="3496036"/>
              <a:ext cx="76835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BMW </a:t>
              </a:r>
              <a:r>
                <a:rPr lang="en-US" altLang="en-US" sz="900" dirty="0" err="1" smtClean="0">
                  <a:latin typeface="+mn-lt"/>
                </a:rPr>
                <a:t>i3</a:t>
              </a:r>
              <a:endParaRPr lang="en-US" altLang="en-US" sz="900" dirty="0">
                <a:latin typeface="+mn-lt"/>
              </a:endParaRPr>
            </a:p>
          </p:txBody>
        </p:sp>
        <p:pic>
          <p:nvPicPr>
            <p:cNvPr id="102" name="Picture 133" descr="http://images.onset.freedom.com/ocregister/article/n6cq63-n6cpykbmw2014i3teraworld.jpg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636" y="3129753"/>
              <a:ext cx="719138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TextBox 161"/>
            <p:cNvSpPr txBox="1">
              <a:spLocks noChangeArrowheads="1"/>
            </p:cNvSpPr>
            <p:nvPr/>
          </p:nvSpPr>
          <p:spPr bwMode="auto">
            <a:xfrm>
              <a:off x="8153399" y="3109979"/>
              <a:ext cx="55721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190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104" name="Group 10"/>
          <p:cNvGrpSpPr>
            <a:grpSpLocks/>
          </p:cNvGrpSpPr>
          <p:nvPr/>
        </p:nvGrpSpPr>
        <p:grpSpPr bwMode="auto">
          <a:xfrm>
            <a:off x="6945670" y="2051499"/>
            <a:ext cx="819150" cy="458788"/>
            <a:chOff x="6040436" y="2838530"/>
            <a:chExt cx="818110" cy="458309"/>
          </a:xfrm>
        </p:grpSpPr>
        <p:sp>
          <p:nvSpPr>
            <p:cNvPr id="105" name="Text Box 480"/>
            <p:cNvSpPr txBox="1">
              <a:spLocks noChangeArrowheads="1"/>
            </p:cNvSpPr>
            <p:nvPr/>
          </p:nvSpPr>
          <p:spPr bwMode="auto">
            <a:xfrm>
              <a:off x="6040436" y="3150715"/>
              <a:ext cx="679450" cy="146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>
                  <a:latin typeface="+mn-lt"/>
                </a:rPr>
                <a:t>VW </a:t>
              </a:r>
              <a:r>
                <a:rPr lang="en-US" altLang="en-US" sz="900">
                  <a:latin typeface="+mn-lt"/>
                </a:rPr>
                <a:t>e-Golf 1.1</a:t>
              </a:r>
              <a:endParaRPr lang="en-US" altLang="en-US" sz="900" b="1">
                <a:latin typeface="+mn-lt"/>
              </a:endParaRPr>
            </a:p>
          </p:txBody>
        </p:sp>
        <p:pic>
          <p:nvPicPr>
            <p:cNvPr id="106" name="Picture 123" descr="http://imagecom.volkswagen.co.uk/api/image/v2/360s/car/vw/e-golf-vii/hero/1024/300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3936" y="2908380"/>
              <a:ext cx="534988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62"/>
            <p:cNvSpPr txBox="1">
              <a:spLocks noChangeArrowheads="1"/>
            </p:cNvSpPr>
            <p:nvPr/>
          </p:nvSpPr>
          <p:spPr bwMode="auto">
            <a:xfrm>
              <a:off x="6333316" y="2838530"/>
              <a:ext cx="525230" cy="184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300 km</a:t>
              </a:r>
              <a:endParaRPr lang="en-US" altLang="en-US" sz="600" b="1" dirty="0">
                <a:latin typeface="+mn-lt"/>
              </a:endParaRPr>
            </a:p>
          </p:txBody>
        </p:sp>
      </p:grpSp>
      <p:grpSp>
        <p:nvGrpSpPr>
          <p:cNvPr id="108" name="Group 24"/>
          <p:cNvGrpSpPr>
            <a:grpSpLocks/>
          </p:cNvGrpSpPr>
          <p:nvPr/>
        </p:nvGrpSpPr>
        <p:grpSpPr bwMode="auto">
          <a:xfrm>
            <a:off x="5042228" y="2933686"/>
            <a:ext cx="1063966" cy="426545"/>
            <a:chOff x="6750842" y="3290126"/>
            <a:chExt cx="1063120" cy="426709"/>
          </a:xfrm>
        </p:grpSpPr>
        <p:sp>
          <p:nvSpPr>
            <p:cNvPr id="109" name="Text Box 500"/>
            <p:cNvSpPr txBox="1">
              <a:spLocks noChangeArrowheads="1"/>
            </p:cNvSpPr>
            <p:nvPr/>
          </p:nvSpPr>
          <p:spPr bwMode="auto">
            <a:xfrm>
              <a:off x="6750842" y="3564289"/>
              <a:ext cx="881063" cy="15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Hyundai</a:t>
              </a:r>
              <a:r>
                <a:rPr lang="en-US" altLang="en-US" sz="800" dirty="0">
                  <a:latin typeface="+mn-lt"/>
                </a:rPr>
                <a:t> </a:t>
              </a:r>
              <a:r>
                <a:rPr lang="en-US" altLang="en-US" sz="800" dirty="0" err="1" smtClean="0">
                  <a:latin typeface="+mn-lt"/>
                </a:rPr>
                <a:t>Ioniq</a:t>
              </a:r>
              <a:endParaRPr lang="en-US" altLang="en-US" sz="800" dirty="0">
                <a:latin typeface="+mn-lt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800" b="1" dirty="0">
                <a:latin typeface="+mn-lt"/>
              </a:endParaRPr>
            </a:p>
          </p:txBody>
        </p:sp>
        <p:pic>
          <p:nvPicPr>
            <p:cNvPr id="110" name="Picture 147" descr="http://www.hyundai.co.za/docs/22269/i20_Sleek_Silver_542x_7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2670" y="3290126"/>
              <a:ext cx="582612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Box 163"/>
            <p:cNvSpPr txBox="1">
              <a:spLocks noChangeArrowheads="1"/>
            </p:cNvSpPr>
            <p:nvPr/>
          </p:nvSpPr>
          <p:spPr bwMode="auto">
            <a:xfrm>
              <a:off x="7256749" y="3419347"/>
              <a:ext cx="55721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140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sp>
        <p:nvSpPr>
          <p:cNvPr id="112" name="TextBox 165"/>
          <p:cNvSpPr txBox="1">
            <a:spLocks noChangeArrowheads="1"/>
          </p:cNvSpPr>
          <p:nvPr/>
        </p:nvSpPr>
        <p:spPr bwMode="auto">
          <a:xfrm>
            <a:off x="2372158" y="3546270"/>
            <a:ext cx="5572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en-US" sz="600" b="1" dirty="0">
                <a:latin typeface="+mn-lt"/>
              </a:rPr>
              <a:t>110 km</a:t>
            </a:r>
          </a:p>
        </p:txBody>
      </p:sp>
      <p:grpSp>
        <p:nvGrpSpPr>
          <p:cNvPr id="348" name="Group 347"/>
          <p:cNvGrpSpPr/>
          <p:nvPr/>
        </p:nvGrpSpPr>
        <p:grpSpPr>
          <a:xfrm>
            <a:off x="1547582" y="4136967"/>
            <a:ext cx="1031875" cy="526476"/>
            <a:chOff x="1547582" y="4136967"/>
            <a:chExt cx="1031875" cy="526476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547582" y="4166555"/>
              <a:ext cx="1031875" cy="496888"/>
              <a:chOff x="1840960" y="3378780"/>
              <a:chExt cx="1030114" cy="496496"/>
            </a:xfrm>
          </p:grpSpPr>
          <p:pic>
            <p:nvPicPr>
              <p:cNvPr id="19" name="Picture 505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7314" y="3378780"/>
                <a:ext cx="544369" cy="496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507"/>
              <p:cNvSpPr txBox="1">
                <a:spLocks noChangeArrowheads="1"/>
              </p:cNvSpPr>
              <p:nvPr/>
            </p:nvSpPr>
            <p:spPr bwMode="auto">
              <a:xfrm>
                <a:off x="1840960" y="3722770"/>
                <a:ext cx="1030114" cy="142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10584" rIns="0" bIns="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 b="1" dirty="0">
                    <a:latin typeface="+mn-lt"/>
                  </a:rPr>
                  <a:t>Peugeot </a:t>
                </a:r>
                <a:r>
                  <a:rPr lang="en-US" altLang="en-US" sz="800" dirty="0" err="1">
                    <a:latin typeface="+mn-lt"/>
                  </a:rPr>
                  <a:t>iOn</a:t>
                </a:r>
                <a:endParaRPr lang="en-US" altLang="en-US" sz="800" dirty="0">
                  <a:latin typeface="+mn-lt"/>
                </a:endParaRPr>
              </a:p>
            </p:txBody>
          </p:sp>
        </p:grpSp>
        <p:sp>
          <p:nvSpPr>
            <p:cNvPr id="114" name="TextBox 167"/>
            <p:cNvSpPr txBox="1">
              <a:spLocks noChangeArrowheads="1"/>
            </p:cNvSpPr>
            <p:nvPr/>
          </p:nvSpPr>
          <p:spPr bwMode="auto">
            <a:xfrm>
              <a:off x="1974880" y="4136967"/>
              <a:ext cx="55721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110 km</a:t>
              </a:r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1199211" y="3676460"/>
            <a:ext cx="998416" cy="454684"/>
            <a:chOff x="1376613" y="2762092"/>
            <a:chExt cx="998416" cy="454684"/>
          </a:xfrm>
        </p:grpSpPr>
        <p:grpSp>
          <p:nvGrpSpPr>
            <p:cNvPr id="29" name="Group 55"/>
            <p:cNvGrpSpPr>
              <a:grpSpLocks/>
            </p:cNvGrpSpPr>
            <p:nvPr/>
          </p:nvGrpSpPr>
          <p:grpSpPr bwMode="auto">
            <a:xfrm>
              <a:off x="1376613" y="2762092"/>
              <a:ext cx="884238" cy="454684"/>
              <a:chOff x="2049557" y="2609379"/>
              <a:chExt cx="1004871" cy="517300"/>
            </a:xfrm>
          </p:grpSpPr>
          <p:sp>
            <p:nvSpPr>
              <p:cNvPr id="30" name="Text Box 500"/>
              <p:cNvSpPr txBox="1">
                <a:spLocks noChangeArrowheads="1"/>
              </p:cNvSpPr>
              <p:nvPr/>
            </p:nvSpPr>
            <p:spPr bwMode="auto">
              <a:xfrm>
                <a:off x="2049557" y="2993732"/>
                <a:ext cx="1004871" cy="132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10584" rIns="0" bIns="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 b="1" dirty="0">
                    <a:latin typeface="+mn-lt"/>
                  </a:rPr>
                  <a:t>Nissan </a:t>
                </a:r>
                <a:r>
                  <a:rPr lang="en-US" altLang="en-US" sz="800" dirty="0">
                    <a:latin typeface="+mn-lt"/>
                  </a:rPr>
                  <a:t>Leaf 1.0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900" b="1" dirty="0">
                  <a:latin typeface="+mn-lt"/>
                </a:endParaRPr>
              </a:p>
            </p:txBody>
          </p: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76446" y="2609379"/>
                <a:ext cx="767362" cy="462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5" name="TextBox 168"/>
            <p:cNvSpPr txBox="1">
              <a:spLocks noChangeArrowheads="1"/>
            </p:cNvSpPr>
            <p:nvPr/>
          </p:nvSpPr>
          <p:spPr bwMode="auto">
            <a:xfrm>
              <a:off x="1817816" y="2779931"/>
              <a:ext cx="55721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120 km</a:t>
              </a:r>
            </a:p>
          </p:txBody>
        </p:sp>
      </p:grpSp>
      <p:sp>
        <p:nvSpPr>
          <p:cNvPr id="116" name="TextBox 169"/>
          <p:cNvSpPr txBox="1">
            <a:spLocks noChangeArrowheads="1"/>
          </p:cNvSpPr>
          <p:nvPr/>
        </p:nvSpPr>
        <p:spPr bwMode="auto">
          <a:xfrm>
            <a:off x="2381104" y="4146634"/>
            <a:ext cx="5572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en-US" sz="600" b="1">
                <a:latin typeface="+mn-lt"/>
              </a:rPr>
              <a:t>110 km</a:t>
            </a:r>
          </a:p>
        </p:txBody>
      </p:sp>
      <p:grpSp>
        <p:nvGrpSpPr>
          <p:cNvPr id="117" name="Group 116"/>
          <p:cNvGrpSpPr/>
          <p:nvPr/>
        </p:nvGrpSpPr>
        <p:grpSpPr>
          <a:xfrm>
            <a:off x="2468416" y="3452080"/>
            <a:ext cx="1203325" cy="685800"/>
            <a:chOff x="2511425" y="3475038"/>
            <a:chExt cx="1203325" cy="685800"/>
          </a:xfrm>
        </p:grpSpPr>
        <p:pic>
          <p:nvPicPr>
            <p:cNvPr id="118" name="Picture 85" descr="peugeot_partner_electric.jpeg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463" y="3489325"/>
              <a:ext cx="604837" cy="37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86"/>
            <p:cNvSpPr txBox="1">
              <a:spLocks noChangeArrowheads="1"/>
            </p:cNvSpPr>
            <p:nvPr/>
          </p:nvSpPr>
          <p:spPr bwMode="auto">
            <a:xfrm>
              <a:off x="2511425" y="3790950"/>
              <a:ext cx="10255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176213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Peugeot</a:t>
              </a: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900" dirty="0">
                  <a:latin typeface="+mn-lt"/>
                </a:rPr>
                <a:t>Partner</a:t>
              </a:r>
            </a:p>
          </p:txBody>
        </p:sp>
        <p:sp>
          <p:nvSpPr>
            <p:cNvPr id="120" name="TextBox 170"/>
            <p:cNvSpPr txBox="1">
              <a:spLocks noChangeArrowheads="1"/>
            </p:cNvSpPr>
            <p:nvPr/>
          </p:nvSpPr>
          <p:spPr bwMode="auto">
            <a:xfrm>
              <a:off x="3157538" y="3475038"/>
              <a:ext cx="55721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110 km</a:t>
              </a:r>
            </a:p>
          </p:txBody>
        </p:sp>
      </p:grpSp>
      <p:grpSp>
        <p:nvGrpSpPr>
          <p:cNvPr id="121" name="Group 8"/>
          <p:cNvGrpSpPr>
            <a:grpSpLocks/>
          </p:cNvGrpSpPr>
          <p:nvPr/>
        </p:nvGrpSpPr>
        <p:grpSpPr bwMode="auto">
          <a:xfrm>
            <a:off x="2604742" y="4761575"/>
            <a:ext cx="909637" cy="433387"/>
            <a:chOff x="2401095" y="4442619"/>
            <a:chExt cx="910573" cy="433390"/>
          </a:xfrm>
        </p:grpSpPr>
        <p:grpSp>
          <p:nvGrpSpPr>
            <p:cNvPr id="122" name="Group 5"/>
            <p:cNvGrpSpPr>
              <a:grpSpLocks/>
            </p:cNvGrpSpPr>
            <p:nvPr/>
          </p:nvGrpSpPr>
          <p:grpSpPr bwMode="auto">
            <a:xfrm>
              <a:off x="2401095" y="4448971"/>
              <a:ext cx="747712" cy="427038"/>
              <a:chOff x="2421705" y="4218596"/>
              <a:chExt cx="747582" cy="427589"/>
            </a:xfrm>
          </p:grpSpPr>
          <p:sp>
            <p:nvSpPr>
              <p:cNvPr id="124" name="Text Box 478"/>
              <p:cNvSpPr txBox="1">
                <a:spLocks noChangeArrowheads="1"/>
              </p:cNvSpPr>
              <p:nvPr/>
            </p:nvSpPr>
            <p:spPr bwMode="auto">
              <a:xfrm>
                <a:off x="2421705" y="4541294"/>
                <a:ext cx="747582" cy="104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10584" rIns="0" bIns="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>
                    <a:latin typeface="+mn-lt"/>
                  </a:rPr>
                  <a:t>Renault</a:t>
                </a:r>
                <a:r>
                  <a:rPr lang="en-US" altLang="en-US" sz="900">
                    <a:latin typeface="+mn-lt"/>
                  </a:rPr>
                  <a:t> Zoe ZE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900" b="1">
                  <a:latin typeface="+mn-lt"/>
                </a:endParaRPr>
              </a:p>
            </p:txBody>
          </p:sp>
          <p:pic>
            <p:nvPicPr>
              <p:cNvPr id="125" name="Picture 135" descr="http://t2.gstatic.com/images?q=tbn:ANd9GcQ778bEOf-JGE6f4JmCxLh9Czzr4dNHF2DKqXEqdZyL5oLmuGpyH4a9Qg"/>
              <p:cNvPicPr>
                <a:picLocks noChangeAspect="1" noChangeArrowheads="1"/>
              </p:cNvPicPr>
              <p:nvPr/>
            </p:nvPicPr>
            <p:blipFill>
              <a:blip r:embed="rId2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501271" y="4218596"/>
                <a:ext cx="592767" cy="379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" name="TextBox 172"/>
            <p:cNvSpPr txBox="1">
              <a:spLocks noChangeArrowheads="1"/>
            </p:cNvSpPr>
            <p:nvPr/>
          </p:nvSpPr>
          <p:spPr bwMode="auto">
            <a:xfrm>
              <a:off x="2864762" y="4442619"/>
              <a:ext cx="446906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>
                  <a:latin typeface="+mn-lt"/>
                </a:rPr>
                <a:t>130 km</a:t>
              </a:r>
            </a:p>
          </p:txBody>
        </p:sp>
      </p:grpSp>
      <p:grpSp>
        <p:nvGrpSpPr>
          <p:cNvPr id="126" name="Group 4"/>
          <p:cNvGrpSpPr>
            <a:grpSpLocks/>
          </p:cNvGrpSpPr>
          <p:nvPr/>
        </p:nvGrpSpPr>
        <p:grpSpPr bwMode="auto">
          <a:xfrm>
            <a:off x="3771731" y="5558537"/>
            <a:ext cx="1023938" cy="496888"/>
            <a:chOff x="4200308" y="5567362"/>
            <a:chExt cx="1024155" cy="496888"/>
          </a:xfrm>
        </p:grpSpPr>
        <p:pic>
          <p:nvPicPr>
            <p:cNvPr id="127" name="Picture 2" descr="C:\Users\nlbaned\Desktop\Mercedes B-Class.jpg"/>
            <p:cNvPicPr>
              <a:picLocks noChangeAspect="1" noChangeArrowheads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559" y="5567362"/>
              <a:ext cx="565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Text Box 477"/>
            <p:cNvSpPr txBox="1">
              <a:spLocks noChangeArrowheads="1"/>
            </p:cNvSpPr>
            <p:nvPr/>
          </p:nvSpPr>
          <p:spPr bwMode="auto">
            <a:xfrm>
              <a:off x="4200308" y="5894387"/>
              <a:ext cx="906077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Mercedes </a:t>
              </a:r>
              <a:r>
                <a:rPr lang="en-US" altLang="en-US" sz="800" dirty="0" smtClean="0">
                  <a:latin typeface="+mn-lt"/>
                </a:rPr>
                <a:t>B250E 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129" name="TextBox 173"/>
            <p:cNvSpPr txBox="1">
              <a:spLocks noChangeArrowheads="1"/>
            </p:cNvSpPr>
            <p:nvPr/>
          </p:nvSpPr>
          <p:spPr bwMode="auto">
            <a:xfrm>
              <a:off x="4667251" y="5600703"/>
              <a:ext cx="55721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140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130" name="Group 5"/>
          <p:cNvGrpSpPr>
            <a:grpSpLocks/>
          </p:cNvGrpSpPr>
          <p:nvPr/>
        </p:nvGrpSpPr>
        <p:grpSpPr bwMode="auto">
          <a:xfrm>
            <a:off x="2076074" y="5177392"/>
            <a:ext cx="1094192" cy="492125"/>
            <a:chOff x="1946669" y="5151823"/>
            <a:chExt cx="1092805" cy="491859"/>
          </a:xfrm>
        </p:grpSpPr>
        <p:grpSp>
          <p:nvGrpSpPr>
            <p:cNvPr id="131" name="Group 92"/>
            <p:cNvGrpSpPr>
              <a:grpSpLocks/>
            </p:cNvGrpSpPr>
            <p:nvPr/>
          </p:nvGrpSpPr>
          <p:grpSpPr bwMode="auto">
            <a:xfrm>
              <a:off x="1946669" y="5186482"/>
              <a:ext cx="1024814" cy="457200"/>
              <a:chOff x="4546032" y="5496722"/>
              <a:chExt cx="1024755" cy="415554"/>
            </a:xfrm>
          </p:grpSpPr>
          <p:sp>
            <p:nvSpPr>
              <p:cNvPr id="133" name="Text Box 486"/>
              <p:cNvSpPr txBox="1">
                <a:spLocks noChangeArrowheads="1"/>
              </p:cNvSpPr>
              <p:nvPr/>
            </p:nvSpPr>
            <p:spPr bwMode="auto">
              <a:xfrm>
                <a:off x="4592414" y="5733900"/>
                <a:ext cx="853768" cy="178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10584" rIns="0" bIns="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>
                    <a:latin typeface="+mn-lt"/>
                  </a:rPr>
                  <a:t>Tesla </a:t>
                </a:r>
                <a:r>
                  <a:rPr lang="en-US" altLang="en-US" sz="900">
                    <a:latin typeface="+mn-lt"/>
                  </a:rPr>
                  <a:t>Model S</a:t>
                </a:r>
              </a:p>
            </p:txBody>
          </p:sp>
          <p:pic>
            <p:nvPicPr>
              <p:cNvPr id="134" name="Picture 3" descr="C:\Users\nlbaned\Desktop\2012-Tesla-Model-S-Side.jpg"/>
              <p:cNvPicPr>
                <a:picLocks noChangeAspect="1" noChangeArrowheads="1"/>
              </p:cNvPicPr>
              <p:nvPr/>
            </p:nvPicPr>
            <p:blipFill>
              <a:blip r:embed="rId2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46032" y="5496722"/>
                <a:ext cx="1024755" cy="308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2" name="TextBox 174"/>
            <p:cNvSpPr txBox="1">
              <a:spLocks noChangeArrowheads="1"/>
            </p:cNvSpPr>
            <p:nvPr/>
          </p:nvSpPr>
          <p:spPr bwMode="auto">
            <a:xfrm>
              <a:off x="2482261" y="5151823"/>
              <a:ext cx="55721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>
                  <a:latin typeface="+mn-lt"/>
                </a:rPr>
                <a:t>450 km</a:t>
              </a:r>
            </a:p>
          </p:txBody>
        </p:sp>
      </p:grpSp>
      <p:grpSp>
        <p:nvGrpSpPr>
          <p:cNvPr id="135" name="Group 6"/>
          <p:cNvGrpSpPr>
            <a:grpSpLocks/>
          </p:cNvGrpSpPr>
          <p:nvPr/>
        </p:nvGrpSpPr>
        <p:grpSpPr bwMode="auto">
          <a:xfrm>
            <a:off x="2955953" y="5178979"/>
            <a:ext cx="1062038" cy="458788"/>
            <a:chOff x="2844422" y="5204151"/>
            <a:chExt cx="1062847" cy="458887"/>
          </a:xfrm>
        </p:grpSpPr>
        <p:grpSp>
          <p:nvGrpSpPr>
            <p:cNvPr id="136" name="Group 2"/>
            <p:cNvGrpSpPr>
              <a:grpSpLocks/>
            </p:cNvGrpSpPr>
            <p:nvPr/>
          </p:nvGrpSpPr>
          <p:grpSpPr bwMode="auto">
            <a:xfrm>
              <a:off x="2844422" y="5236001"/>
              <a:ext cx="1028700" cy="427037"/>
              <a:chOff x="2947786" y="4663300"/>
              <a:chExt cx="1028549" cy="426192"/>
            </a:xfrm>
          </p:grpSpPr>
          <p:sp>
            <p:nvSpPr>
              <p:cNvPr id="138" name="Text Box 477"/>
              <p:cNvSpPr txBox="1">
                <a:spLocks noChangeArrowheads="1"/>
              </p:cNvSpPr>
              <p:nvPr/>
            </p:nvSpPr>
            <p:spPr bwMode="auto">
              <a:xfrm>
                <a:off x="2947786" y="4951157"/>
                <a:ext cx="1028549" cy="138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10584" rIns="0" bIns="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 dirty="0">
                    <a:latin typeface="+mn-lt"/>
                  </a:rPr>
                  <a:t>Daimler </a:t>
                </a:r>
                <a:r>
                  <a:rPr lang="en-US" altLang="en-US" sz="900" dirty="0">
                    <a:latin typeface="+mn-lt"/>
                  </a:rPr>
                  <a:t>Smart ED</a:t>
                </a:r>
              </a:p>
            </p:txBody>
          </p:sp>
          <p:pic>
            <p:nvPicPr>
              <p:cNvPr id="139" name="Picture 129" descr="http://uk.smart.com/content/dam/smart/UK/smart-fortwo/electric-drive/Electric-drive_Smart_2048x837_20140707.jpg.imgresize.width=939.name=imagevp4.jpg/1404839794045.jpg"/>
              <p:cNvPicPr>
                <a:picLocks noChangeAspect="1" noChangeArrowheads="1"/>
              </p:cNvPicPr>
              <p:nvPr/>
            </p:nvPicPr>
            <p:blipFill>
              <a:blip r:embed="rId2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996614" y="4663300"/>
                <a:ext cx="828952" cy="338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7" name="TextBox 175"/>
            <p:cNvSpPr txBox="1">
              <a:spLocks noChangeArrowheads="1"/>
            </p:cNvSpPr>
            <p:nvPr/>
          </p:nvSpPr>
          <p:spPr bwMode="auto">
            <a:xfrm>
              <a:off x="3350056" y="5204151"/>
              <a:ext cx="55721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>
                  <a:latin typeface="+mn-lt"/>
                </a:rPr>
                <a:t>110 km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4832917" y="5149924"/>
            <a:ext cx="830262" cy="481013"/>
            <a:chOff x="4846347" y="5153025"/>
            <a:chExt cx="830262" cy="481013"/>
          </a:xfrm>
        </p:grpSpPr>
        <p:sp>
          <p:nvSpPr>
            <p:cNvPr id="141" name="Text Box 478"/>
            <p:cNvSpPr txBox="1">
              <a:spLocks noChangeArrowheads="1"/>
            </p:cNvSpPr>
            <p:nvPr/>
          </p:nvSpPr>
          <p:spPr bwMode="auto">
            <a:xfrm>
              <a:off x="4846347" y="5473700"/>
              <a:ext cx="830262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Renault </a:t>
              </a:r>
              <a:r>
                <a:rPr lang="en-US" altLang="en-US" sz="900" dirty="0">
                  <a:latin typeface="+mn-lt"/>
                </a:rPr>
                <a:t>Zoe 1.1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 b="1" dirty="0">
                <a:latin typeface="+mn-lt"/>
              </a:endParaRPr>
            </a:p>
          </p:txBody>
        </p:sp>
        <p:pic>
          <p:nvPicPr>
            <p:cNvPr id="142" name="Picture 137" descr="http://www.affordablecarleasing.co.uk/sites/www.affordablecarleasing.co.uk/files/70599_3_0.jpg"/>
            <p:cNvPicPr>
              <a:picLocks noChangeAspect="1" noChangeArrowheads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3809" y="5153025"/>
              <a:ext cx="6413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" name="TextBox 172"/>
            <p:cNvSpPr txBox="1">
              <a:spLocks noChangeArrowheads="1"/>
            </p:cNvSpPr>
            <p:nvPr/>
          </p:nvSpPr>
          <p:spPr bwMode="auto">
            <a:xfrm>
              <a:off x="5211472" y="5159375"/>
              <a:ext cx="4476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200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144" name="Group 17"/>
          <p:cNvGrpSpPr>
            <a:grpSpLocks/>
          </p:cNvGrpSpPr>
          <p:nvPr/>
        </p:nvGrpSpPr>
        <p:grpSpPr bwMode="auto">
          <a:xfrm>
            <a:off x="5586844" y="5204580"/>
            <a:ext cx="837644" cy="600184"/>
            <a:chOff x="7561220" y="4771398"/>
            <a:chExt cx="837931" cy="609864"/>
          </a:xfrm>
        </p:grpSpPr>
        <p:pic>
          <p:nvPicPr>
            <p:cNvPr id="145" name="Picture 16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1220" y="4771398"/>
              <a:ext cx="556692" cy="41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" name="Text Box 500"/>
            <p:cNvSpPr txBox="1">
              <a:spLocks noChangeArrowheads="1"/>
            </p:cNvSpPr>
            <p:nvPr/>
          </p:nvSpPr>
          <p:spPr bwMode="auto">
            <a:xfrm>
              <a:off x="7610527" y="5097099"/>
              <a:ext cx="705248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Daimler </a:t>
              </a:r>
              <a:r>
                <a:rPr lang="en-US" altLang="en-US" sz="900" dirty="0">
                  <a:latin typeface="+mn-lt"/>
                </a:rPr>
                <a:t>E-Smart</a:t>
              </a:r>
            </a:p>
          </p:txBody>
        </p:sp>
        <p:sp>
          <p:nvSpPr>
            <p:cNvPr id="147" name="TextBox 157"/>
            <p:cNvSpPr txBox="1">
              <a:spLocks noChangeArrowheads="1"/>
            </p:cNvSpPr>
            <p:nvPr/>
          </p:nvSpPr>
          <p:spPr bwMode="auto">
            <a:xfrm>
              <a:off x="7937285" y="4799754"/>
              <a:ext cx="461866" cy="187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??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130527" y="3447403"/>
            <a:ext cx="1048597" cy="468779"/>
            <a:chOff x="4622800" y="4094598"/>
            <a:chExt cx="1048597" cy="475698"/>
          </a:xfrm>
        </p:grpSpPr>
        <p:sp>
          <p:nvSpPr>
            <p:cNvPr id="149" name="Text Box 486"/>
            <p:cNvSpPr txBox="1">
              <a:spLocks noChangeArrowheads="1"/>
            </p:cNvSpPr>
            <p:nvPr/>
          </p:nvSpPr>
          <p:spPr bwMode="auto">
            <a:xfrm>
              <a:off x="4674907" y="4411663"/>
              <a:ext cx="829264" cy="158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Tesla</a:t>
              </a:r>
              <a:r>
                <a:rPr lang="en-US" altLang="en-US" sz="800" dirty="0" smtClean="0">
                  <a:latin typeface="+mn-lt"/>
                </a:rPr>
                <a:t> +adapter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150" name="TextBox 152"/>
            <p:cNvSpPr txBox="1">
              <a:spLocks noChangeArrowheads="1"/>
            </p:cNvSpPr>
            <p:nvPr/>
          </p:nvSpPr>
          <p:spPr bwMode="auto">
            <a:xfrm>
              <a:off x="5114184" y="4094598"/>
              <a:ext cx="557213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450 km</a:t>
              </a:r>
            </a:p>
          </p:txBody>
        </p:sp>
        <p:pic>
          <p:nvPicPr>
            <p:cNvPr id="151" name="Picture 3" descr="C:\Users\nlbaned\Desktop\2012-Tesla-Model-S-Side.jpg"/>
            <p:cNvPicPr>
              <a:picLocks noChangeAspect="1" noChangeArrowheads="1"/>
            </p:cNvPicPr>
            <p:nvPr/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00" y="4140200"/>
              <a:ext cx="958129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6" name="Group 155"/>
          <p:cNvGrpSpPr/>
          <p:nvPr/>
        </p:nvGrpSpPr>
        <p:grpSpPr>
          <a:xfrm>
            <a:off x="2955779" y="4070433"/>
            <a:ext cx="920750" cy="631031"/>
            <a:chOff x="3244850" y="3979069"/>
            <a:chExt cx="920750" cy="631031"/>
          </a:xfrm>
        </p:grpSpPr>
        <p:sp>
          <p:nvSpPr>
            <p:cNvPr id="157" name="Text Box 470"/>
            <p:cNvSpPr txBox="1">
              <a:spLocks noChangeArrowheads="1"/>
            </p:cNvSpPr>
            <p:nvPr/>
          </p:nvSpPr>
          <p:spPr bwMode="auto">
            <a:xfrm>
              <a:off x="3244850" y="4321175"/>
              <a:ext cx="92075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Mitsubishi</a:t>
              </a:r>
              <a:br>
                <a:rPr lang="en-US" altLang="en-US" sz="800" b="1" dirty="0">
                  <a:latin typeface="+mn-lt"/>
                </a:rPr>
              </a:br>
              <a:r>
                <a:rPr lang="en-US" altLang="en-US" sz="800" dirty="0">
                  <a:latin typeface="+mn-lt"/>
                </a:rPr>
                <a:t>Outlander PHEV</a:t>
              </a:r>
            </a:p>
          </p:txBody>
        </p:sp>
        <p:pic>
          <p:nvPicPr>
            <p:cNvPr id="158" name="Picture 127" descr="http://t3.gstatic.com/images?q=tbn:ANd9GcQGr5QEiuc_Hdat9PzNyf2F2uU8HB8v286ObZfk5XJR6ImrYWgZIw-pIM9R"/>
            <p:cNvPicPr>
              <a:picLocks noChangeAspect="1" noChangeArrowheads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150" y="3998913"/>
              <a:ext cx="673100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" name="TextBox 151"/>
            <p:cNvSpPr txBox="1">
              <a:spLocks noChangeArrowheads="1"/>
            </p:cNvSpPr>
            <p:nvPr/>
          </p:nvSpPr>
          <p:spPr bwMode="auto">
            <a:xfrm>
              <a:off x="3679572" y="3979069"/>
              <a:ext cx="449430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40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3708904" y="6267111"/>
            <a:ext cx="779898" cy="563890"/>
            <a:chOff x="8221996" y="4124067"/>
            <a:chExt cx="779898" cy="563890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21996" y="4133019"/>
              <a:ext cx="742450" cy="500964"/>
            </a:xfrm>
            <a:prstGeom prst="rect">
              <a:avLst/>
            </a:prstGeom>
          </p:spPr>
        </p:pic>
        <p:sp>
          <p:nvSpPr>
            <p:cNvPr id="162" name="Text Box 480"/>
            <p:cNvSpPr txBox="1">
              <a:spLocks noChangeArrowheads="1"/>
            </p:cNvSpPr>
            <p:nvPr/>
          </p:nvSpPr>
          <p:spPr bwMode="auto">
            <a:xfrm>
              <a:off x="8332310" y="4488010"/>
              <a:ext cx="566292" cy="19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 smtClean="0">
                  <a:latin typeface="+mn-lt"/>
                </a:rPr>
                <a:t>Honda</a:t>
              </a:r>
              <a:r>
                <a:rPr lang="en-US" altLang="en-US" sz="900" dirty="0">
                  <a:latin typeface="+mn-lt"/>
                </a:rPr>
                <a:t> </a:t>
              </a:r>
              <a:r>
                <a:rPr lang="en-US" altLang="en-US" sz="900" dirty="0" smtClean="0">
                  <a:latin typeface="+mn-lt"/>
                </a:rPr>
                <a:t>Fit</a:t>
              </a:r>
              <a:endParaRPr lang="en-US" altLang="en-US" sz="900" dirty="0">
                <a:latin typeface="+mn-lt"/>
              </a:endParaRPr>
            </a:p>
          </p:txBody>
        </p:sp>
        <p:sp>
          <p:nvSpPr>
            <p:cNvPr id="163" name="TextBox 161"/>
            <p:cNvSpPr txBox="1">
              <a:spLocks noChangeArrowheads="1"/>
            </p:cNvSpPr>
            <p:nvPr/>
          </p:nvSpPr>
          <p:spPr bwMode="auto">
            <a:xfrm>
              <a:off x="8539100" y="4124067"/>
              <a:ext cx="4627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100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4869626" y="6348359"/>
            <a:ext cx="976121" cy="420443"/>
            <a:chOff x="9631543" y="4818430"/>
            <a:chExt cx="976121" cy="420443"/>
          </a:xfrm>
        </p:grpSpPr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34">
              <a:clrChange>
                <a:clrFrom>
                  <a:srgbClr val="DEDEDE"/>
                </a:clrFrom>
                <a:clrTo>
                  <a:srgbClr val="DEDED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56575" y="4887879"/>
              <a:ext cx="415580" cy="264586"/>
            </a:xfrm>
            <a:prstGeom prst="rect">
              <a:avLst/>
            </a:prstGeom>
          </p:spPr>
        </p:pic>
        <p:sp>
          <p:nvSpPr>
            <p:cNvPr id="166" name="Text Box 514"/>
            <p:cNvSpPr txBox="1">
              <a:spLocks noChangeArrowheads="1"/>
            </p:cNvSpPr>
            <p:nvPr/>
          </p:nvSpPr>
          <p:spPr bwMode="auto">
            <a:xfrm>
              <a:off x="9631543" y="5079876"/>
              <a:ext cx="896564" cy="158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Citroën</a:t>
              </a:r>
              <a:r>
                <a:rPr lang="en-US" altLang="en-US" sz="900" dirty="0">
                  <a:latin typeface="+mn-lt"/>
                </a:rPr>
                <a:t> </a:t>
              </a:r>
              <a:r>
                <a:rPr lang="en-US" altLang="en-US" sz="900" dirty="0" smtClean="0">
                  <a:latin typeface="+mn-lt"/>
                </a:rPr>
                <a:t>E-</a:t>
              </a:r>
              <a:r>
                <a:rPr lang="en-US" altLang="en-US" sz="900" dirty="0" err="1" smtClean="0">
                  <a:latin typeface="+mn-lt"/>
                </a:rPr>
                <a:t>Mehari</a:t>
              </a:r>
              <a:endParaRPr lang="en-US" altLang="en-US" sz="900" dirty="0">
                <a:latin typeface="+mn-lt"/>
              </a:endParaRPr>
            </a:p>
          </p:txBody>
        </p:sp>
        <p:sp>
          <p:nvSpPr>
            <p:cNvPr id="167" name="TextBox 165"/>
            <p:cNvSpPr txBox="1">
              <a:spLocks noChangeArrowheads="1"/>
            </p:cNvSpPr>
            <p:nvPr/>
          </p:nvSpPr>
          <p:spPr bwMode="auto">
            <a:xfrm>
              <a:off x="10050452" y="4818430"/>
              <a:ext cx="55721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200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4783352" y="5997990"/>
            <a:ext cx="896564" cy="402309"/>
            <a:chOff x="9251777" y="4968875"/>
            <a:chExt cx="896564" cy="402309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650" y="5030055"/>
              <a:ext cx="470961" cy="233266"/>
            </a:xfrm>
            <a:prstGeom prst="rect">
              <a:avLst/>
            </a:prstGeom>
          </p:spPr>
        </p:pic>
        <p:sp>
          <p:nvSpPr>
            <p:cNvPr id="170" name="Text Box 514"/>
            <p:cNvSpPr txBox="1">
              <a:spLocks noChangeArrowheads="1"/>
            </p:cNvSpPr>
            <p:nvPr/>
          </p:nvSpPr>
          <p:spPr bwMode="auto">
            <a:xfrm>
              <a:off x="9251777" y="5212187"/>
              <a:ext cx="896564" cy="158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 smtClean="0">
                  <a:latin typeface="+mn-lt"/>
                </a:rPr>
                <a:t>Mahindra</a:t>
              </a:r>
              <a:r>
                <a:rPr lang="en-US" altLang="en-US" sz="900" dirty="0" smtClean="0">
                  <a:latin typeface="+mn-lt"/>
                </a:rPr>
                <a:t> e20</a:t>
              </a:r>
              <a:endParaRPr lang="en-US" altLang="en-US" sz="900" dirty="0">
                <a:latin typeface="+mn-lt"/>
              </a:endParaRPr>
            </a:p>
          </p:txBody>
        </p:sp>
        <p:sp>
          <p:nvSpPr>
            <p:cNvPr id="171" name="TextBox 165"/>
            <p:cNvSpPr txBox="1">
              <a:spLocks noChangeArrowheads="1"/>
            </p:cNvSpPr>
            <p:nvPr/>
          </p:nvSpPr>
          <p:spPr bwMode="auto">
            <a:xfrm>
              <a:off x="9603581" y="4968875"/>
              <a:ext cx="4929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110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6165863" y="3442292"/>
            <a:ext cx="776887" cy="367435"/>
            <a:chOff x="5869525" y="3297847"/>
            <a:chExt cx="908183" cy="445014"/>
          </a:xfrm>
        </p:grpSpPr>
        <p:grpSp>
          <p:nvGrpSpPr>
            <p:cNvPr id="173" name="Group 172"/>
            <p:cNvGrpSpPr/>
            <p:nvPr/>
          </p:nvGrpSpPr>
          <p:grpSpPr>
            <a:xfrm>
              <a:off x="5869525" y="3297847"/>
              <a:ext cx="772770" cy="445014"/>
              <a:chOff x="5790645" y="1508757"/>
              <a:chExt cx="772770" cy="445014"/>
            </a:xfrm>
          </p:grpSpPr>
          <p:grpSp>
            <p:nvGrpSpPr>
              <p:cNvPr id="175" name="Group 26"/>
              <p:cNvGrpSpPr>
                <a:grpSpLocks/>
              </p:cNvGrpSpPr>
              <p:nvPr/>
            </p:nvGrpSpPr>
            <p:grpSpPr bwMode="auto">
              <a:xfrm>
                <a:off x="5858437" y="1508757"/>
                <a:ext cx="704978" cy="445014"/>
                <a:chOff x="6343931" y="1352550"/>
                <a:chExt cx="705248" cy="444920"/>
              </a:xfrm>
            </p:grpSpPr>
            <p:sp>
              <p:nvSpPr>
                <p:cNvPr id="177" name="Text Box 500"/>
                <p:cNvSpPr txBox="1">
                  <a:spLocks noChangeArrowheads="1"/>
                </p:cNvSpPr>
                <p:nvPr/>
              </p:nvSpPr>
              <p:spPr bwMode="auto">
                <a:xfrm>
                  <a:off x="6343931" y="1644379"/>
                  <a:ext cx="705248" cy="1530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10584" rIns="0" bIns="0"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70000"/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 b="1" dirty="0" smtClean="0">
                      <a:latin typeface="+mn-lt"/>
                    </a:rPr>
                    <a:t>Tesla </a:t>
                  </a:r>
                  <a:r>
                    <a:rPr lang="en-US" altLang="en-US" sz="800" dirty="0" smtClean="0">
                      <a:latin typeface="+mn-lt"/>
                    </a:rPr>
                    <a:t>Model 3</a:t>
                  </a:r>
                </a:p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 dirty="0" smtClean="0">
                      <a:latin typeface="+mn-lt"/>
                    </a:rPr>
                    <a:t>ccs?</a:t>
                  </a:r>
                  <a:endParaRPr lang="en-US" altLang="en-US" sz="800" dirty="0">
                    <a:latin typeface="+mn-lt"/>
                  </a:endParaRPr>
                </a:p>
              </p:txBody>
            </p:sp>
            <p:sp>
              <p:nvSpPr>
                <p:cNvPr id="178" name="TextBox 157"/>
                <p:cNvSpPr txBox="1">
                  <a:spLocks noChangeArrowheads="1"/>
                </p:cNvSpPr>
                <p:nvPr/>
              </p:nvSpPr>
              <p:spPr bwMode="auto">
                <a:xfrm>
                  <a:off x="6457377" y="1352550"/>
                  <a:ext cx="557212" cy="2236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Clr>
                      <a:schemeClr val="tx2"/>
                    </a:buClr>
                  </a:pPr>
                  <a:r>
                    <a:rPr lang="en-US" altLang="en-US" sz="600" b="1" dirty="0" smtClean="0">
                      <a:latin typeface="+mn-lt"/>
                    </a:rPr>
                    <a:t>?? </a:t>
                  </a:r>
                  <a:r>
                    <a:rPr lang="en-US" altLang="en-US" sz="600" b="1" dirty="0">
                      <a:latin typeface="+mn-lt"/>
                    </a:rPr>
                    <a:t>km</a:t>
                  </a:r>
                </a:p>
              </p:txBody>
            </p:sp>
          </p:grpSp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36">
                <a:clrChange>
                  <a:clrFrom>
                    <a:srgbClr val="969374"/>
                  </a:clrFrom>
                  <a:clrTo>
                    <a:srgbClr val="969374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5790645" y="1582300"/>
                <a:ext cx="725202" cy="239038"/>
              </a:xfrm>
              <a:prstGeom prst="rect">
                <a:avLst/>
              </a:prstGeom>
            </p:spPr>
          </p:pic>
        </p:grpSp>
        <p:sp>
          <p:nvSpPr>
            <p:cNvPr id="174" name="TextBox 161"/>
            <p:cNvSpPr txBox="1">
              <a:spLocks noChangeArrowheads="1"/>
            </p:cNvSpPr>
            <p:nvPr/>
          </p:nvSpPr>
          <p:spPr bwMode="auto">
            <a:xfrm>
              <a:off x="6244700" y="3305308"/>
              <a:ext cx="533008" cy="22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350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179" name="Group 8"/>
          <p:cNvGrpSpPr>
            <a:grpSpLocks/>
          </p:cNvGrpSpPr>
          <p:nvPr/>
        </p:nvGrpSpPr>
        <p:grpSpPr bwMode="auto">
          <a:xfrm>
            <a:off x="4005721" y="5171500"/>
            <a:ext cx="909637" cy="433387"/>
            <a:chOff x="2401095" y="4442619"/>
            <a:chExt cx="910573" cy="433390"/>
          </a:xfrm>
        </p:grpSpPr>
        <p:grpSp>
          <p:nvGrpSpPr>
            <p:cNvPr id="180" name="Group 5"/>
            <p:cNvGrpSpPr>
              <a:grpSpLocks/>
            </p:cNvGrpSpPr>
            <p:nvPr/>
          </p:nvGrpSpPr>
          <p:grpSpPr bwMode="auto">
            <a:xfrm>
              <a:off x="2401095" y="4448971"/>
              <a:ext cx="747712" cy="427038"/>
              <a:chOff x="2421705" y="4218596"/>
              <a:chExt cx="747582" cy="427589"/>
            </a:xfrm>
          </p:grpSpPr>
          <p:sp>
            <p:nvSpPr>
              <p:cNvPr id="182" name="Text Box 478"/>
              <p:cNvSpPr txBox="1">
                <a:spLocks noChangeArrowheads="1"/>
              </p:cNvSpPr>
              <p:nvPr/>
            </p:nvSpPr>
            <p:spPr bwMode="auto">
              <a:xfrm>
                <a:off x="2421705" y="4541294"/>
                <a:ext cx="747582" cy="104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10584" rIns="0" bIns="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 dirty="0">
                    <a:latin typeface="+mn-lt"/>
                  </a:rPr>
                  <a:t>Renault</a:t>
                </a:r>
                <a:r>
                  <a:rPr lang="en-US" altLang="en-US" sz="900" dirty="0">
                    <a:latin typeface="+mn-lt"/>
                  </a:rPr>
                  <a:t> </a:t>
                </a:r>
                <a:r>
                  <a:rPr lang="en-US" altLang="en-US" sz="900" dirty="0" smtClean="0">
                    <a:latin typeface="+mn-lt"/>
                  </a:rPr>
                  <a:t>Zoe</a:t>
                </a:r>
                <a:endParaRPr lang="en-US" altLang="en-US" sz="900" b="1" dirty="0">
                  <a:latin typeface="+mn-lt"/>
                </a:endParaRPr>
              </a:p>
            </p:txBody>
          </p:sp>
          <p:pic>
            <p:nvPicPr>
              <p:cNvPr id="183" name="Picture 135" descr="http://t2.gstatic.com/images?q=tbn:ANd9GcQ778bEOf-JGE6f4JmCxLh9Czzr4dNHF2DKqXEqdZyL5oLmuGpyH4a9Qg"/>
              <p:cNvPicPr>
                <a:picLocks noChangeAspect="1" noChangeArrowheads="1"/>
              </p:cNvPicPr>
              <p:nvPr/>
            </p:nvPicPr>
            <p:blipFill>
              <a:blip r:embed="rId2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501271" y="4218596"/>
                <a:ext cx="592767" cy="379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1" name="TextBox 172"/>
            <p:cNvSpPr txBox="1">
              <a:spLocks noChangeArrowheads="1"/>
            </p:cNvSpPr>
            <p:nvPr/>
          </p:nvSpPr>
          <p:spPr bwMode="auto">
            <a:xfrm>
              <a:off x="2864762" y="4442619"/>
              <a:ext cx="446906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>
                  <a:latin typeface="+mn-lt"/>
                </a:rPr>
                <a:t>130 km</a:t>
              </a:r>
            </a:p>
          </p:txBody>
        </p:sp>
      </p:grpSp>
      <p:grpSp>
        <p:nvGrpSpPr>
          <p:cNvPr id="187" name="Group 5"/>
          <p:cNvGrpSpPr>
            <a:grpSpLocks/>
          </p:cNvGrpSpPr>
          <p:nvPr/>
        </p:nvGrpSpPr>
        <p:grpSpPr bwMode="auto">
          <a:xfrm>
            <a:off x="4624196" y="5586718"/>
            <a:ext cx="1047747" cy="492125"/>
            <a:chOff x="1993055" y="5151823"/>
            <a:chExt cx="1046419" cy="491859"/>
          </a:xfrm>
        </p:grpSpPr>
        <p:grpSp>
          <p:nvGrpSpPr>
            <p:cNvPr id="188" name="Group 92"/>
            <p:cNvGrpSpPr>
              <a:grpSpLocks/>
            </p:cNvGrpSpPr>
            <p:nvPr/>
          </p:nvGrpSpPr>
          <p:grpSpPr bwMode="auto">
            <a:xfrm>
              <a:off x="1993055" y="5186482"/>
              <a:ext cx="1000993" cy="457200"/>
              <a:chOff x="4592414" y="5496722"/>
              <a:chExt cx="1000935" cy="415554"/>
            </a:xfrm>
          </p:grpSpPr>
          <p:sp>
            <p:nvSpPr>
              <p:cNvPr id="190" name="Text Box 486"/>
              <p:cNvSpPr txBox="1">
                <a:spLocks noChangeArrowheads="1"/>
              </p:cNvSpPr>
              <p:nvPr/>
            </p:nvSpPr>
            <p:spPr bwMode="auto">
              <a:xfrm>
                <a:off x="4592414" y="5733900"/>
                <a:ext cx="853768" cy="178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10584" rIns="0" bIns="0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§"/>
                  <a:tabLst>
                    <a:tab pos="7239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tabLst>
                    <a:tab pos="723900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 dirty="0">
                    <a:latin typeface="+mn-lt"/>
                  </a:rPr>
                  <a:t>Tesla </a:t>
                </a:r>
                <a:r>
                  <a:rPr lang="en-US" altLang="en-US" sz="900" dirty="0">
                    <a:latin typeface="+mn-lt"/>
                  </a:rPr>
                  <a:t>Model S</a:t>
                </a:r>
              </a:p>
            </p:txBody>
          </p:sp>
          <p:pic>
            <p:nvPicPr>
              <p:cNvPr id="191" name="Picture 3" descr="C:\Users\nlbaned\Desktop\2012-Tesla-Model-S-Side.jpg"/>
              <p:cNvPicPr>
                <a:picLocks noChangeAspect="1" noChangeArrowheads="1"/>
              </p:cNvPicPr>
              <p:nvPr/>
            </p:nvPicPr>
            <p:blipFill>
              <a:blip r:embed="rId2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608557" y="5496722"/>
                <a:ext cx="984792" cy="308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9" name="TextBox 174"/>
            <p:cNvSpPr txBox="1">
              <a:spLocks noChangeArrowheads="1"/>
            </p:cNvSpPr>
            <p:nvPr/>
          </p:nvSpPr>
          <p:spPr bwMode="auto">
            <a:xfrm>
              <a:off x="2482261" y="5151823"/>
              <a:ext cx="55721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>
                  <a:latin typeface="+mn-lt"/>
                </a:rPr>
                <a:t>450 km</a:t>
              </a: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6771870" y="2455537"/>
            <a:ext cx="795220" cy="470124"/>
            <a:chOff x="9302305" y="5028823"/>
            <a:chExt cx="795220" cy="470124"/>
          </a:xfrm>
        </p:grpSpPr>
        <p:sp>
          <p:nvSpPr>
            <p:cNvPr id="197" name="Text Box 500"/>
            <p:cNvSpPr txBox="1">
              <a:spLocks noChangeArrowheads="1"/>
            </p:cNvSpPr>
            <p:nvPr/>
          </p:nvSpPr>
          <p:spPr bwMode="auto">
            <a:xfrm>
              <a:off x="9302305" y="5359972"/>
              <a:ext cx="741532" cy="13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Focus </a:t>
              </a:r>
              <a:r>
                <a:rPr lang="en-US" altLang="en-US" sz="800" dirty="0" smtClean="0">
                  <a:latin typeface="+mn-lt"/>
                </a:rPr>
                <a:t>Electric</a:t>
              </a:r>
              <a:endParaRPr lang="en-US" altLang="en-US" sz="800" dirty="0">
                <a:latin typeface="+mn-lt"/>
              </a:endParaRPr>
            </a:p>
          </p:txBody>
        </p:sp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2305" y="5082004"/>
              <a:ext cx="585140" cy="313694"/>
            </a:xfrm>
            <a:prstGeom prst="rect">
              <a:avLst/>
            </a:prstGeom>
          </p:spPr>
        </p:pic>
        <p:sp>
          <p:nvSpPr>
            <p:cNvPr id="199" name="TextBox 141"/>
            <p:cNvSpPr txBox="1">
              <a:spLocks noChangeArrowheads="1"/>
            </p:cNvSpPr>
            <p:nvPr/>
          </p:nvSpPr>
          <p:spPr bwMode="auto">
            <a:xfrm>
              <a:off x="9647167" y="5028823"/>
              <a:ext cx="450358" cy="183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165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sp>
        <p:nvSpPr>
          <p:cNvPr id="205" name="Text Box 460"/>
          <p:cNvSpPr txBox="1">
            <a:spLocks noChangeArrowheads="1"/>
          </p:cNvSpPr>
          <p:nvPr/>
        </p:nvSpPr>
        <p:spPr bwMode="auto">
          <a:xfrm>
            <a:off x="8736317" y="512330"/>
            <a:ext cx="46831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6048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smtClean="0">
                <a:latin typeface="+mn-lt"/>
              </a:rPr>
              <a:t>2019</a:t>
            </a:r>
            <a:endParaRPr lang="en-US" altLang="en-US" sz="1200" b="1" dirty="0">
              <a:latin typeface="+mn-lt"/>
            </a:endParaRPr>
          </a:p>
        </p:txBody>
      </p:sp>
      <p:sp>
        <p:nvSpPr>
          <p:cNvPr id="206" name="Text Box 460"/>
          <p:cNvSpPr txBox="1">
            <a:spLocks noChangeArrowheads="1"/>
          </p:cNvSpPr>
          <p:nvPr/>
        </p:nvSpPr>
        <p:spPr bwMode="auto">
          <a:xfrm>
            <a:off x="10202318" y="521623"/>
            <a:ext cx="506412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6048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smtClean="0">
                <a:latin typeface="+mn-lt"/>
              </a:rPr>
              <a:t>2020</a:t>
            </a:r>
            <a:endParaRPr lang="en-US" altLang="en-US" sz="1200" b="1" dirty="0">
              <a:latin typeface="+mn-lt"/>
            </a:endParaRPr>
          </a:p>
        </p:txBody>
      </p:sp>
      <p:sp>
        <p:nvSpPr>
          <p:cNvPr id="211" name="Text Box 460"/>
          <p:cNvSpPr txBox="1">
            <a:spLocks noChangeArrowheads="1"/>
          </p:cNvSpPr>
          <p:nvPr/>
        </p:nvSpPr>
        <p:spPr bwMode="auto">
          <a:xfrm>
            <a:off x="11250086" y="519128"/>
            <a:ext cx="7255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6048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smtClean="0">
                <a:latin typeface="+mn-lt"/>
              </a:rPr>
              <a:t>2021, …</a:t>
            </a:r>
            <a:endParaRPr lang="en-US" altLang="en-US" sz="1200" b="1" dirty="0">
              <a:latin typeface="+mn-lt"/>
            </a:endParaRPr>
          </a:p>
        </p:txBody>
      </p:sp>
      <p:sp>
        <p:nvSpPr>
          <p:cNvPr id="212" name="Text Box 435"/>
          <p:cNvSpPr txBox="1">
            <a:spLocks noChangeArrowheads="1"/>
          </p:cNvSpPr>
          <p:nvPr/>
        </p:nvSpPr>
        <p:spPr bwMode="auto">
          <a:xfrm>
            <a:off x="86859" y="835401"/>
            <a:ext cx="4091805" cy="20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426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latin typeface="+mn-lt"/>
              </a:rPr>
              <a:t>DC high-power charging CCS (≥350 kW @400/800 V)</a:t>
            </a:r>
            <a:endParaRPr lang="en-US" altLang="en-US" sz="1200" dirty="0">
              <a:latin typeface="+mn-lt"/>
            </a:endParaRPr>
          </a:p>
        </p:txBody>
      </p:sp>
      <p:grpSp>
        <p:nvGrpSpPr>
          <p:cNvPr id="214" name="Group 58"/>
          <p:cNvGrpSpPr>
            <a:grpSpLocks/>
          </p:cNvGrpSpPr>
          <p:nvPr/>
        </p:nvGrpSpPr>
        <p:grpSpPr bwMode="auto">
          <a:xfrm>
            <a:off x="897934" y="4331576"/>
            <a:ext cx="920750" cy="450850"/>
            <a:chOff x="1240236" y="2421872"/>
            <a:chExt cx="920320" cy="450699"/>
          </a:xfrm>
        </p:grpSpPr>
        <p:sp>
          <p:nvSpPr>
            <p:cNvPr id="215" name="Text Box 470"/>
            <p:cNvSpPr txBox="1">
              <a:spLocks noChangeArrowheads="1"/>
            </p:cNvSpPr>
            <p:nvPr/>
          </p:nvSpPr>
          <p:spPr bwMode="auto">
            <a:xfrm>
              <a:off x="1240236" y="2742292"/>
              <a:ext cx="920320" cy="13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>
                  <a:latin typeface="+mn-lt"/>
                </a:rPr>
                <a:t>Mitsubishi </a:t>
              </a:r>
              <a:r>
                <a:rPr lang="en-US" altLang="en-US" sz="800">
                  <a:latin typeface="+mn-lt"/>
                </a:rPr>
                <a:t>i-MiEV</a:t>
              </a:r>
            </a:p>
          </p:txBody>
        </p:sp>
        <p:pic>
          <p:nvPicPr>
            <p:cNvPr id="216" name="Picture 3"/>
            <p:cNvPicPr>
              <a:picLocks noChangeAspect="1" noChangeArrowheads="1"/>
            </p:cNvPicPr>
            <p:nvPr/>
          </p:nvPicPr>
          <p:blipFill>
            <a:blip r:embed="rId3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6260" y="2421872"/>
              <a:ext cx="609918" cy="31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7" name="Text Box 435"/>
          <p:cNvSpPr txBox="1">
            <a:spLocks noChangeArrowheads="1"/>
          </p:cNvSpPr>
          <p:nvPr/>
        </p:nvSpPr>
        <p:spPr bwMode="auto">
          <a:xfrm>
            <a:off x="81943" y="6071079"/>
            <a:ext cx="10144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426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200" dirty="0" smtClean="0">
                <a:latin typeface="+mn-lt"/>
              </a:rPr>
              <a:t>Only AC slow </a:t>
            </a:r>
          </a:p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050" dirty="0" smtClean="0">
                <a:latin typeface="+mn-lt"/>
              </a:rPr>
              <a:t>(3.6-7.2 </a:t>
            </a:r>
            <a:r>
              <a:rPr lang="en-US" altLang="en-US" sz="1200" dirty="0" smtClean="0">
                <a:latin typeface="+mn-lt"/>
              </a:rPr>
              <a:t>kW)</a:t>
            </a:r>
          </a:p>
        </p:txBody>
      </p:sp>
      <p:sp>
        <p:nvSpPr>
          <p:cNvPr id="218" name="Text Box 435"/>
          <p:cNvSpPr txBox="1">
            <a:spLocks noChangeArrowheads="1"/>
          </p:cNvSpPr>
          <p:nvPr/>
        </p:nvSpPr>
        <p:spPr bwMode="auto">
          <a:xfrm>
            <a:off x="77765" y="3502721"/>
            <a:ext cx="126841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426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</a:rPr>
              <a:t>DC fast charging </a:t>
            </a:r>
          </a:p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</a:rPr>
              <a:t>CHAdeMO </a:t>
            </a:r>
          </a:p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</a:rPr>
              <a:t>(50 </a:t>
            </a:r>
            <a:r>
              <a:rPr lang="en-US" altLang="en-US" sz="1200" dirty="0" smtClean="0">
                <a:latin typeface="+mn-lt"/>
              </a:rPr>
              <a:t>kW @400 V)</a:t>
            </a:r>
            <a:endParaRPr lang="en-US" altLang="en-US" sz="1200" dirty="0">
              <a:latin typeface="+mn-lt"/>
            </a:endParaRPr>
          </a:p>
        </p:txBody>
      </p:sp>
      <p:sp>
        <p:nvSpPr>
          <p:cNvPr id="219" name="Text Box 435"/>
          <p:cNvSpPr txBox="1">
            <a:spLocks noChangeArrowheads="1"/>
          </p:cNvSpPr>
          <p:nvPr/>
        </p:nvSpPr>
        <p:spPr bwMode="auto">
          <a:xfrm>
            <a:off x="96838" y="4890581"/>
            <a:ext cx="1830937" cy="26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426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</a:rPr>
              <a:t>AC fast </a:t>
            </a:r>
            <a:r>
              <a:rPr lang="en-US" altLang="en-US" sz="1200" dirty="0" smtClean="0">
                <a:latin typeface="+mn-lt"/>
              </a:rPr>
              <a:t>charging 43 kW</a:t>
            </a:r>
            <a:endParaRPr lang="en-US" altLang="en-US" sz="1200" dirty="0">
              <a:latin typeface="+mn-lt"/>
            </a:endParaRPr>
          </a:p>
        </p:txBody>
      </p:sp>
      <p:sp>
        <p:nvSpPr>
          <p:cNvPr id="220" name="Text Box 435"/>
          <p:cNvSpPr txBox="1">
            <a:spLocks noChangeArrowheads="1"/>
          </p:cNvSpPr>
          <p:nvPr/>
        </p:nvSpPr>
        <p:spPr bwMode="auto">
          <a:xfrm>
            <a:off x="93911" y="5688044"/>
            <a:ext cx="1518559" cy="26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426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</a:rPr>
              <a:t>AC </a:t>
            </a:r>
            <a:r>
              <a:rPr lang="en-US" altLang="en-US" sz="1200" dirty="0" smtClean="0">
                <a:latin typeface="+mn-lt"/>
              </a:rPr>
              <a:t>charging 11 kW</a:t>
            </a:r>
            <a:endParaRPr lang="en-US" altLang="en-US" sz="1400" dirty="0">
              <a:latin typeface="+mn-lt"/>
            </a:endParaRPr>
          </a:p>
        </p:txBody>
      </p:sp>
      <p:sp>
        <p:nvSpPr>
          <p:cNvPr id="221" name="TextBox 166"/>
          <p:cNvSpPr txBox="1">
            <a:spLocks noChangeArrowheads="1"/>
          </p:cNvSpPr>
          <p:nvPr/>
        </p:nvSpPr>
        <p:spPr bwMode="auto">
          <a:xfrm>
            <a:off x="762822" y="4286755"/>
            <a:ext cx="557212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en-US" sz="600" b="1">
                <a:latin typeface="+mn-lt"/>
              </a:rPr>
              <a:t>110 km</a:t>
            </a:r>
          </a:p>
        </p:txBody>
      </p:sp>
      <p:sp>
        <p:nvSpPr>
          <p:cNvPr id="231" name="Text Box 460"/>
          <p:cNvSpPr txBox="1">
            <a:spLocks noChangeArrowheads="1"/>
          </p:cNvSpPr>
          <p:nvPr/>
        </p:nvSpPr>
        <p:spPr bwMode="auto">
          <a:xfrm>
            <a:off x="5837768" y="526248"/>
            <a:ext cx="46831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6048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latin typeface="+mn-lt"/>
              </a:rPr>
              <a:t>2017</a:t>
            </a:r>
          </a:p>
        </p:txBody>
      </p:sp>
      <p:sp>
        <p:nvSpPr>
          <p:cNvPr id="232" name="Text Box 460"/>
          <p:cNvSpPr txBox="1">
            <a:spLocks noChangeArrowheads="1"/>
          </p:cNvSpPr>
          <p:nvPr/>
        </p:nvSpPr>
        <p:spPr bwMode="auto">
          <a:xfrm>
            <a:off x="7211936" y="515914"/>
            <a:ext cx="46831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6048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smtClean="0">
                <a:latin typeface="+mn-lt"/>
              </a:rPr>
              <a:t>2018</a:t>
            </a:r>
            <a:endParaRPr lang="en-US" altLang="en-US" sz="1200" b="1" dirty="0">
              <a:latin typeface="+mn-lt"/>
            </a:endParaRPr>
          </a:p>
        </p:txBody>
      </p:sp>
      <p:cxnSp>
        <p:nvCxnSpPr>
          <p:cNvPr id="234" name="Straight Connector 233"/>
          <p:cNvCxnSpPr/>
          <p:nvPr/>
        </p:nvCxnSpPr>
        <p:spPr bwMode="gray">
          <a:xfrm>
            <a:off x="80639" y="4796968"/>
            <a:ext cx="1189494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 bwMode="gray">
          <a:xfrm>
            <a:off x="80639" y="5225720"/>
            <a:ext cx="1189494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 bwMode="gray">
          <a:xfrm>
            <a:off x="80638" y="5654345"/>
            <a:ext cx="1189494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 bwMode="gray">
          <a:xfrm>
            <a:off x="60095" y="6001911"/>
            <a:ext cx="1189494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 Box 435"/>
          <p:cNvSpPr txBox="1">
            <a:spLocks noChangeArrowheads="1"/>
          </p:cNvSpPr>
          <p:nvPr/>
        </p:nvSpPr>
        <p:spPr bwMode="auto">
          <a:xfrm>
            <a:off x="97840" y="5346453"/>
            <a:ext cx="1518559" cy="26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426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</a:rPr>
              <a:t>AC </a:t>
            </a:r>
            <a:r>
              <a:rPr lang="en-US" altLang="en-US" sz="1200" dirty="0" smtClean="0">
                <a:latin typeface="+mn-lt"/>
              </a:rPr>
              <a:t>charging 22 kW</a:t>
            </a:r>
            <a:endParaRPr lang="en-US" altLang="en-US" sz="1400" dirty="0">
              <a:latin typeface="+mn-lt"/>
            </a:endParaRPr>
          </a:p>
        </p:txBody>
      </p:sp>
      <p:cxnSp>
        <p:nvCxnSpPr>
          <p:cNvPr id="240" name="Straight Connector 239"/>
          <p:cNvCxnSpPr/>
          <p:nvPr/>
        </p:nvCxnSpPr>
        <p:spPr bwMode="gray">
          <a:xfrm flipV="1">
            <a:off x="80638" y="3428997"/>
            <a:ext cx="4479628" cy="35484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 bwMode="gray">
          <a:xfrm>
            <a:off x="35903" y="-40362"/>
            <a:ext cx="7435189" cy="356616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2000" dirty="0"/>
              <a:t>Follow the car through </a:t>
            </a:r>
            <a:r>
              <a:rPr lang="en-US" sz="2000" dirty="0" smtClean="0"/>
              <a:t>Europe, and open standard protocols</a:t>
            </a:r>
          </a:p>
        </p:txBody>
      </p:sp>
      <p:grpSp>
        <p:nvGrpSpPr>
          <p:cNvPr id="241" name="Group 240"/>
          <p:cNvGrpSpPr/>
          <p:nvPr/>
        </p:nvGrpSpPr>
        <p:grpSpPr>
          <a:xfrm>
            <a:off x="6220403" y="4272913"/>
            <a:ext cx="810772" cy="582264"/>
            <a:chOff x="9402825" y="4471762"/>
            <a:chExt cx="810772" cy="582264"/>
          </a:xfrm>
        </p:grpSpPr>
        <p:pic>
          <p:nvPicPr>
            <p:cNvPr id="242" name="Picture 241"/>
            <p:cNvPicPr>
              <a:picLocks noChangeAspect="1"/>
            </p:cNvPicPr>
            <p:nvPr/>
          </p:nvPicPr>
          <p:blipFill>
            <a:blip r:embed="rId4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02825" y="4471762"/>
              <a:ext cx="768223" cy="578439"/>
            </a:xfrm>
            <a:prstGeom prst="rect">
              <a:avLst/>
            </a:prstGeom>
          </p:spPr>
        </p:pic>
        <p:sp>
          <p:nvSpPr>
            <p:cNvPr id="243" name="Text Box 480"/>
            <p:cNvSpPr txBox="1">
              <a:spLocks noChangeArrowheads="1"/>
            </p:cNvSpPr>
            <p:nvPr/>
          </p:nvSpPr>
          <p:spPr bwMode="auto">
            <a:xfrm>
              <a:off x="9469407" y="4854079"/>
              <a:ext cx="566292" cy="19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Infinity </a:t>
              </a:r>
              <a:r>
                <a:rPr lang="en-US" altLang="en-US" sz="800" dirty="0" smtClean="0">
                  <a:latin typeface="+mn-lt"/>
                </a:rPr>
                <a:t>LE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44" name="TextBox 161"/>
            <p:cNvSpPr txBox="1">
              <a:spLocks noChangeArrowheads="1"/>
            </p:cNvSpPr>
            <p:nvPr/>
          </p:nvSpPr>
          <p:spPr bwMode="auto">
            <a:xfrm>
              <a:off x="9750803" y="4535414"/>
              <a:ext cx="4627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2</a:t>
              </a:r>
              <a:r>
                <a:rPr lang="en-US" altLang="en-US" sz="600" b="1" dirty="0" smtClean="0">
                  <a:latin typeface="+mn-lt"/>
                </a:rPr>
                <a:t>00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cxnSp>
        <p:nvCxnSpPr>
          <p:cNvPr id="253" name="Straight Connector 252"/>
          <p:cNvCxnSpPr/>
          <p:nvPr/>
        </p:nvCxnSpPr>
        <p:spPr bwMode="gray">
          <a:xfrm>
            <a:off x="80639" y="2062835"/>
            <a:ext cx="1189494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 bwMode="gray">
          <a:xfrm>
            <a:off x="75428" y="1108950"/>
            <a:ext cx="1189494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 Box 435"/>
          <p:cNvSpPr txBox="1">
            <a:spLocks noChangeArrowheads="1"/>
          </p:cNvSpPr>
          <p:nvPr/>
        </p:nvSpPr>
        <p:spPr bwMode="auto">
          <a:xfrm>
            <a:off x="9354960" y="3587885"/>
            <a:ext cx="3635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6426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>
              <a:latin typeface="+mn-lt"/>
            </a:endParaRPr>
          </a:p>
        </p:txBody>
      </p:sp>
      <p:grpSp>
        <p:nvGrpSpPr>
          <p:cNvPr id="277" name="Group 30"/>
          <p:cNvGrpSpPr>
            <a:grpSpLocks/>
          </p:cNvGrpSpPr>
          <p:nvPr/>
        </p:nvGrpSpPr>
        <p:grpSpPr bwMode="auto">
          <a:xfrm>
            <a:off x="7633389" y="2391993"/>
            <a:ext cx="852569" cy="544163"/>
            <a:chOff x="4946439" y="2079690"/>
            <a:chExt cx="852990" cy="544828"/>
          </a:xfrm>
        </p:grpSpPr>
        <p:sp>
          <p:nvSpPr>
            <p:cNvPr id="278" name="Text Box 500"/>
            <p:cNvSpPr txBox="1">
              <a:spLocks noChangeArrowheads="1"/>
            </p:cNvSpPr>
            <p:nvPr/>
          </p:nvSpPr>
          <p:spPr bwMode="auto">
            <a:xfrm>
              <a:off x="4973923" y="2340355"/>
              <a:ext cx="596900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err="1">
                  <a:latin typeface="+mn-lt"/>
                </a:rPr>
                <a:t>AstonMartin</a:t>
              </a:r>
              <a:r>
                <a:rPr lang="en-US" altLang="en-US" sz="800" b="1" dirty="0">
                  <a:latin typeface="+mn-lt"/>
                </a:rPr>
                <a:t/>
              </a:r>
              <a:br>
                <a:rPr lang="en-US" altLang="en-US" sz="800" b="1" dirty="0">
                  <a:latin typeface="+mn-lt"/>
                </a:rPr>
              </a:br>
              <a:r>
                <a:rPr lang="en-US" altLang="en-US" sz="800" dirty="0" err="1">
                  <a:latin typeface="+mn-lt"/>
                </a:rPr>
                <a:t>RapidE</a:t>
              </a:r>
              <a:endParaRPr lang="en-US" altLang="en-US" sz="800" dirty="0">
                <a:latin typeface="+mn-lt"/>
              </a:endParaRPr>
            </a:p>
          </p:txBody>
        </p:sp>
        <p:pic>
          <p:nvPicPr>
            <p:cNvPr id="279" name="Picture 278"/>
            <p:cNvPicPr>
              <a:picLocks noChangeAspect="1"/>
            </p:cNvPicPr>
            <p:nvPr/>
          </p:nvPicPr>
          <p:blipFill>
            <a:blip r:embed="rId4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439" y="2161968"/>
              <a:ext cx="698910" cy="203289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280" name="TextBox 141"/>
            <p:cNvSpPr txBox="1">
              <a:spLocks noChangeArrowheads="1"/>
            </p:cNvSpPr>
            <p:nvPr/>
          </p:nvSpPr>
          <p:spPr bwMode="auto">
            <a:xfrm>
              <a:off x="5349174" y="2079690"/>
              <a:ext cx="45025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?? km</a:t>
              </a:r>
              <a:endParaRPr lang="en-US" altLang="en-US" sz="600" b="1" dirty="0">
                <a:latin typeface="+mn-lt"/>
              </a:endParaRPr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9655665" y="1471836"/>
            <a:ext cx="774579" cy="549436"/>
            <a:chOff x="8754283" y="2167286"/>
            <a:chExt cx="774579" cy="549436"/>
          </a:xfrm>
        </p:grpSpPr>
        <p:sp>
          <p:nvSpPr>
            <p:cNvPr id="292" name="Text Box 480"/>
            <p:cNvSpPr txBox="1">
              <a:spLocks noChangeArrowheads="1"/>
            </p:cNvSpPr>
            <p:nvPr/>
          </p:nvSpPr>
          <p:spPr bwMode="auto">
            <a:xfrm>
              <a:off x="8754283" y="2564829"/>
              <a:ext cx="562770" cy="15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VW </a:t>
              </a:r>
              <a:r>
                <a:rPr lang="en-US" altLang="en-US" sz="800" dirty="0" smtClean="0">
                  <a:latin typeface="+mn-lt"/>
                </a:rPr>
                <a:t>ID 'Golf'</a:t>
              </a:r>
              <a:endParaRPr lang="en-US" altLang="en-US" sz="800" b="1" dirty="0">
                <a:latin typeface="+mn-lt"/>
              </a:endParaRPr>
            </a:p>
          </p:txBody>
        </p:sp>
        <p:pic>
          <p:nvPicPr>
            <p:cNvPr id="293" name="Picture 292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057" y="2293092"/>
              <a:ext cx="563778" cy="281366"/>
            </a:xfrm>
            <a:prstGeom prst="rect">
              <a:avLst/>
            </a:prstGeom>
          </p:spPr>
        </p:pic>
        <p:sp>
          <p:nvSpPr>
            <p:cNvPr id="294" name="TextBox 164"/>
            <p:cNvSpPr txBox="1">
              <a:spLocks noChangeArrowheads="1"/>
            </p:cNvSpPr>
            <p:nvPr/>
          </p:nvSpPr>
          <p:spPr bwMode="auto">
            <a:xfrm>
              <a:off x="8971650" y="2167286"/>
              <a:ext cx="557212" cy="184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500 km?</a:t>
              </a:r>
              <a:endParaRPr lang="en-US" altLang="en-US" sz="600" b="1" dirty="0">
                <a:latin typeface="+mn-lt"/>
              </a:endParaRPr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6146399" y="1970431"/>
            <a:ext cx="733256" cy="567790"/>
            <a:chOff x="9219432" y="3862897"/>
            <a:chExt cx="733256" cy="567790"/>
          </a:xfrm>
        </p:grpSpPr>
        <p:sp>
          <p:nvSpPr>
            <p:cNvPr id="296" name="Text Box 480"/>
            <p:cNvSpPr txBox="1">
              <a:spLocks noChangeArrowheads="1"/>
            </p:cNvSpPr>
            <p:nvPr/>
          </p:nvSpPr>
          <p:spPr bwMode="auto">
            <a:xfrm>
              <a:off x="9224604" y="4230740"/>
              <a:ext cx="566292" cy="19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Jaguar </a:t>
              </a:r>
              <a:r>
                <a:rPr lang="en-US" altLang="en-US" sz="800" dirty="0" smtClean="0">
                  <a:latin typeface="+mn-lt"/>
                </a:rPr>
                <a:t>i-Pace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97" name="TextBox 161"/>
            <p:cNvSpPr txBox="1">
              <a:spLocks noChangeArrowheads="1"/>
            </p:cNvSpPr>
            <p:nvPr/>
          </p:nvSpPr>
          <p:spPr bwMode="auto">
            <a:xfrm>
              <a:off x="9445147" y="3862897"/>
              <a:ext cx="50754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450 </a:t>
              </a:r>
              <a:r>
                <a:rPr lang="en-US" altLang="en-US" sz="600" b="1" dirty="0" err="1" smtClean="0">
                  <a:latin typeface="+mn-lt"/>
                </a:rPr>
                <a:t>kmh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298" name="Picture 297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19432" y="3988368"/>
              <a:ext cx="609112" cy="263120"/>
            </a:xfrm>
            <a:prstGeom prst="rect">
              <a:avLst/>
            </a:prstGeom>
          </p:spPr>
        </p:pic>
      </p:grpSp>
      <p:grpSp>
        <p:nvGrpSpPr>
          <p:cNvPr id="299" name="Group 298"/>
          <p:cNvGrpSpPr/>
          <p:nvPr/>
        </p:nvGrpSpPr>
        <p:grpSpPr>
          <a:xfrm>
            <a:off x="8403990" y="2858037"/>
            <a:ext cx="700922" cy="585525"/>
            <a:chOff x="9317138" y="3725932"/>
            <a:chExt cx="700922" cy="585525"/>
          </a:xfrm>
        </p:grpSpPr>
        <p:sp>
          <p:nvSpPr>
            <p:cNvPr id="300" name="Text Box 480"/>
            <p:cNvSpPr txBox="1">
              <a:spLocks noChangeArrowheads="1"/>
            </p:cNvSpPr>
            <p:nvPr/>
          </p:nvSpPr>
          <p:spPr bwMode="auto">
            <a:xfrm>
              <a:off x="9317138" y="4111510"/>
              <a:ext cx="566292" cy="19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Skoda </a:t>
              </a:r>
              <a:r>
                <a:rPr lang="en-US" altLang="en-US" sz="800" dirty="0" smtClean="0">
                  <a:latin typeface="+mn-lt"/>
                </a:rPr>
                <a:t>E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301" name="TextBox 161"/>
            <p:cNvSpPr txBox="1">
              <a:spLocks noChangeArrowheads="1"/>
            </p:cNvSpPr>
            <p:nvPr/>
          </p:nvSpPr>
          <p:spPr bwMode="auto">
            <a:xfrm>
              <a:off x="9495804" y="3725932"/>
              <a:ext cx="52225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500 km?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302" name="Picture 301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9608" y="3868600"/>
              <a:ext cx="530692" cy="263189"/>
            </a:xfrm>
            <a:prstGeom prst="rect">
              <a:avLst/>
            </a:prstGeom>
          </p:spPr>
        </p:pic>
      </p:grpSp>
      <p:grpSp>
        <p:nvGrpSpPr>
          <p:cNvPr id="303" name="Group 302"/>
          <p:cNvGrpSpPr/>
          <p:nvPr/>
        </p:nvGrpSpPr>
        <p:grpSpPr>
          <a:xfrm>
            <a:off x="8964539" y="1939734"/>
            <a:ext cx="868685" cy="582579"/>
            <a:chOff x="9331964" y="5009361"/>
            <a:chExt cx="868685" cy="582579"/>
          </a:xfrm>
        </p:grpSpPr>
        <p:sp>
          <p:nvSpPr>
            <p:cNvPr id="304" name="Text Box 500"/>
            <p:cNvSpPr txBox="1">
              <a:spLocks noChangeArrowheads="1"/>
            </p:cNvSpPr>
            <p:nvPr/>
          </p:nvSpPr>
          <p:spPr bwMode="auto">
            <a:xfrm>
              <a:off x="9331964" y="5433957"/>
              <a:ext cx="799495" cy="157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BMW </a:t>
              </a:r>
              <a:r>
                <a:rPr lang="en-US" altLang="en-US" sz="800" dirty="0" smtClean="0">
                  <a:latin typeface="+mn-lt"/>
                </a:rPr>
                <a:t>Mini E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305" name="TextBox 2"/>
            <p:cNvSpPr txBox="1">
              <a:spLocks noChangeArrowheads="1"/>
            </p:cNvSpPr>
            <p:nvPr/>
          </p:nvSpPr>
          <p:spPr bwMode="auto">
            <a:xfrm>
              <a:off x="9698619" y="5009361"/>
              <a:ext cx="5020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?? km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306" name="Picture 305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7966" y="5145947"/>
              <a:ext cx="483214" cy="294179"/>
            </a:xfrm>
            <a:prstGeom prst="rect">
              <a:avLst/>
            </a:prstGeom>
          </p:spPr>
        </p:pic>
      </p:grpSp>
      <p:grpSp>
        <p:nvGrpSpPr>
          <p:cNvPr id="311" name="Group 310"/>
          <p:cNvGrpSpPr/>
          <p:nvPr/>
        </p:nvGrpSpPr>
        <p:grpSpPr>
          <a:xfrm>
            <a:off x="7585767" y="2974222"/>
            <a:ext cx="990847" cy="467932"/>
            <a:chOff x="9336573" y="4441958"/>
            <a:chExt cx="990847" cy="467932"/>
          </a:xfrm>
        </p:grpSpPr>
        <p:sp>
          <p:nvSpPr>
            <p:cNvPr id="312" name="Text Box 500"/>
            <p:cNvSpPr txBox="1">
              <a:spLocks noChangeArrowheads="1"/>
            </p:cNvSpPr>
            <p:nvPr/>
          </p:nvSpPr>
          <p:spPr bwMode="auto">
            <a:xfrm>
              <a:off x="9336573" y="4752262"/>
              <a:ext cx="827669" cy="157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Hyundai </a:t>
              </a:r>
              <a:r>
                <a:rPr lang="en-US" altLang="en-US" sz="800" dirty="0" err="1" smtClean="0">
                  <a:latin typeface="+mn-lt"/>
                </a:rPr>
                <a:t>eSUV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313" name="TextBox 2"/>
            <p:cNvSpPr txBox="1">
              <a:spLocks noChangeArrowheads="1"/>
            </p:cNvSpPr>
            <p:nvPr/>
          </p:nvSpPr>
          <p:spPr bwMode="auto">
            <a:xfrm>
              <a:off x="9807699" y="4615877"/>
              <a:ext cx="519721" cy="18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320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  <p:pic>
          <p:nvPicPr>
            <p:cNvPr id="314" name="Picture 313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9803" y="4441958"/>
              <a:ext cx="424527" cy="332002"/>
            </a:xfrm>
            <a:prstGeom prst="rect">
              <a:avLst/>
            </a:prstGeom>
          </p:spPr>
        </p:pic>
      </p:grpSp>
      <p:grpSp>
        <p:nvGrpSpPr>
          <p:cNvPr id="324" name="Group 323"/>
          <p:cNvGrpSpPr/>
          <p:nvPr/>
        </p:nvGrpSpPr>
        <p:grpSpPr>
          <a:xfrm>
            <a:off x="8312540" y="1960668"/>
            <a:ext cx="867786" cy="520952"/>
            <a:chOff x="9170567" y="3172306"/>
            <a:chExt cx="867786" cy="520952"/>
          </a:xfrm>
        </p:grpSpPr>
        <p:pic>
          <p:nvPicPr>
            <p:cNvPr id="325" name="Picture 324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70567" y="3209270"/>
              <a:ext cx="706632" cy="375096"/>
            </a:xfrm>
            <a:prstGeom prst="rect">
              <a:avLst/>
            </a:prstGeom>
          </p:spPr>
        </p:pic>
        <p:sp>
          <p:nvSpPr>
            <p:cNvPr id="326" name="Text Box 500"/>
            <p:cNvSpPr txBox="1">
              <a:spLocks noChangeArrowheads="1"/>
            </p:cNvSpPr>
            <p:nvPr/>
          </p:nvSpPr>
          <p:spPr bwMode="auto">
            <a:xfrm>
              <a:off x="9170567" y="3542944"/>
              <a:ext cx="799495" cy="150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Ford</a:t>
              </a:r>
              <a:r>
                <a:rPr lang="en-US" altLang="en-US" sz="800" b="1" dirty="0">
                  <a:latin typeface="+mn-lt"/>
                </a:rPr>
                <a:t> </a:t>
              </a:r>
              <a:r>
                <a:rPr lang="en-US" altLang="en-US" sz="800" dirty="0" smtClean="0">
                  <a:latin typeface="+mn-lt"/>
                </a:rPr>
                <a:t>Model E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327" name="TextBox 2"/>
            <p:cNvSpPr txBox="1">
              <a:spLocks noChangeArrowheads="1"/>
            </p:cNvSpPr>
            <p:nvPr/>
          </p:nvSpPr>
          <p:spPr bwMode="auto">
            <a:xfrm>
              <a:off x="9536323" y="3172306"/>
              <a:ext cx="502030" cy="189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?? km</a:t>
              </a:r>
              <a:endParaRPr lang="en-US" altLang="en-US" sz="600" b="1" dirty="0">
                <a:latin typeface="+mn-lt"/>
              </a:endParaRPr>
            </a:p>
          </p:txBody>
        </p:sp>
      </p:grpSp>
      <p:cxnSp>
        <p:nvCxnSpPr>
          <p:cNvPr id="332" name="Straight Arrow Connector 366"/>
          <p:cNvCxnSpPr>
            <a:cxnSpLocks noChangeShapeType="1"/>
          </p:cNvCxnSpPr>
          <p:nvPr/>
        </p:nvCxnSpPr>
        <p:spPr bwMode="auto">
          <a:xfrm>
            <a:off x="5410231" y="733228"/>
            <a:ext cx="1278781" cy="0"/>
          </a:xfrm>
          <a:prstGeom prst="straightConnector1">
            <a:avLst/>
          </a:prstGeom>
          <a:noFill/>
          <a:ln w="38100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334" name="Straight Arrow Connector 366"/>
          <p:cNvCxnSpPr>
            <a:cxnSpLocks noChangeShapeType="1"/>
          </p:cNvCxnSpPr>
          <p:nvPr/>
        </p:nvCxnSpPr>
        <p:spPr bwMode="auto">
          <a:xfrm>
            <a:off x="6713333" y="731752"/>
            <a:ext cx="1465520" cy="0"/>
          </a:xfrm>
          <a:prstGeom prst="straightConnector1">
            <a:avLst/>
          </a:prstGeom>
          <a:noFill/>
          <a:ln w="38100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336" name="Straight Arrow Connector 366"/>
          <p:cNvCxnSpPr>
            <a:cxnSpLocks noChangeShapeType="1"/>
          </p:cNvCxnSpPr>
          <p:nvPr/>
        </p:nvCxnSpPr>
        <p:spPr bwMode="auto">
          <a:xfrm>
            <a:off x="8212487" y="728800"/>
            <a:ext cx="1465520" cy="0"/>
          </a:xfrm>
          <a:prstGeom prst="straightConnector1">
            <a:avLst/>
          </a:prstGeom>
          <a:noFill/>
          <a:ln w="38100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337" name="Straight Arrow Connector 366"/>
          <p:cNvCxnSpPr>
            <a:cxnSpLocks noChangeShapeType="1"/>
          </p:cNvCxnSpPr>
          <p:nvPr/>
        </p:nvCxnSpPr>
        <p:spPr bwMode="auto">
          <a:xfrm>
            <a:off x="9693099" y="731752"/>
            <a:ext cx="1465520" cy="0"/>
          </a:xfrm>
          <a:prstGeom prst="straightConnector1">
            <a:avLst/>
          </a:prstGeom>
          <a:noFill/>
          <a:ln w="38100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338" name="Straight Arrow Connector 366"/>
          <p:cNvCxnSpPr>
            <a:cxnSpLocks noChangeShapeType="1"/>
          </p:cNvCxnSpPr>
          <p:nvPr/>
        </p:nvCxnSpPr>
        <p:spPr bwMode="auto">
          <a:xfrm>
            <a:off x="11169835" y="728800"/>
            <a:ext cx="785207" cy="0"/>
          </a:xfrm>
          <a:prstGeom prst="straightConnector1">
            <a:avLst/>
          </a:prstGeom>
          <a:noFill/>
          <a:ln w="38100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</p:spPr>
      </p:cxnSp>
      <p:grpSp>
        <p:nvGrpSpPr>
          <p:cNvPr id="340" name="Group 39"/>
          <p:cNvGrpSpPr>
            <a:grpSpLocks/>
          </p:cNvGrpSpPr>
          <p:nvPr/>
        </p:nvGrpSpPr>
        <p:grpSpPr bwMode="auto">
          <a:xfrm>
            <a:off x="9668985" y="711998"/>
            <a:ext cx="1436382" cy="367627"/>
            <a:chOff x="7765018" y="1005504"/>
            <a:chExt cx="1436205" cy="367451"/>
          </a:xfrm>
        </p:grpSpPr>
        <p:pic>
          <p:nvPicPr>
            <p:cNvPr id="341" name="Picture 7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5" t="26537" r="15036" b="29797"/>
            <a:stretch>
              <a:fillRect/>
            </a:stretch>
          </p:blipFill>
          <p:spPr bwMode="auto">
            <a:xfrm>
              <a:off x="7765018" y="1077195"/>
              <a:ext cx="547578" cy="29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2" name="TextBox 2"/>
            <p:cNvSpPr txBox="1">
              <a:spLocks noChangeArrowheads="1"/>
            </p:cNvSpPr>
            <p:nvPr/>
          </p:nvSpPr>
          <p:spPr bwMode="auto">
            <a:xfrm>
              <a:off x="8074708" y="1005504"/>
              <a:ext cx="558800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450 km</a:t>
              </a:r>
              <a:endParaRPr lang="en-US" altLang="en-US" sz="600" b="1" dirty="0">
                <a:latin typeface="+mn-lt"/>
              </a:endParaRPr>
            </a:p>
          </p:txBody>
        </p:sp>
        <p:sp>
          <p:nvSpPr>
            <p:cNvPr id="343" name="Text Box 500"/>
            <p:cNvSpPr txBox="1">
              <a:spLocks noChangeArrowheads="1"/>
            </p:cNvSpPr>
            <p:nvPr/>
          </p:nvSpPr>
          <p:spPr bwMode="auto">
            <a:xfrm>
              <a:off x="8319189" y="1131535"/>
              <a:ext cx="882034" cy="182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Porsche </a:t>
              </a:r>
              <a:r>
                <a:rPr lang="en-US" altLang="en-US" sz="800" dirty="0" smtClean="0">
                  <a:latin typeface="+mn-lt"/>
                </a:rPr>
                <a:t>Mission </a:t>
              </a:r>
              <a:r>
                <a:rPr lang="en-US" altLang="en-US" sz="800" dirty="0">
                  <a:latin typeface="+mn-lt"/>
                </a:rPr>
                <a:t>E</a:t>
              </a:r>
            </a:p>
          </p:txBody>
        </p:sp>
      </p:grpSp>
      <p:sp>
        <p:nvSpPr>
          <p:cNvPr id="347" name="Text Box 460"/>
          <p:cNvSpPr txBox="1">
            <a:spLocks noChangeArrowheads="1"/>
          </p:cNvSpPr>
          <p:nvPr/>
        </p:nvSpPr>
        <p:spPr bwMode="auto">
          <a:xfrm>
            <a:off x="2859123" y="528290"/>
            <a:ext cx="931344" cy="18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6048" rIns="0" bIns="0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smtClean="0">
                <a:latin typeface="+mn-lt"/>
              </a:rPr>
              <a:t>2010 - 2016</a:t>
            </a:r>
            <a:endParaRPr lang="en-US" altLang="en-US" sz="1200" b="1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340639" y="1047052"/>
            <a:ext cx="917782" cy="485775"/>
            <a:chOff x="11067723" y="1105735"/>
            <a:chExt cx="917782" cy="485775"/>
          </a:xfrm>
        </p:grpSpPr>
        <p:sp>
          <p:nvSpPr>
            <p:cNvPr id="308" name="TextBox 162"/>
            <p:cNvSpPr txBox="1">
              <a:spLocks noChangeArrowheads="1"/>
            </p:cNvSpPr>
            <p:nvPr/>
          </p:nvSpPr>
          <p:spPr bwMode="auto">
            <a:xfrm>
              <a:off x="11503147" y="1105735"/>
              <a:ext cx="48235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500 km</a:t>
              </a:r>
              <a:endParaRPr lang="en-US" altLang="en-US" sz="600" b="1" dirty="0">
                <a:latin typeface="+mn-lt"/>
              </a:endParaRPr>
            </a:p>
          </p:txBody>
        </p:sp>
        <p:sp>
          <p:nvSpPr>
            <p:cNvPr id="309" name="Text Box 480"/>
            <p:cNvSpPr txBox="1">
              <a:spLocks noChangeArrowheads="1"/>
            </p:cNvSpPr>
            <p:nvPr/>
          </p:nvSpPr>
          <p:spPr bwMode="auto">
            <a:xfrm>
              <a:off x="11137917" y="1445750"/>
              <a:ext cx="602837" cy="14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 b="1" dirty="0">
                  <a:latin typeface="+mn-lt"/>
                </a:rPr>
                <a:t>VW </a:t>
              </a:r>
              <a:r>
                <a:rPr lang="en-US" altLang="en-US" sz="900" dirty="0" smtClean="0">
                  <a:latin typeface="+mn-lt"/>
                </a:rPr>
                <a:t>ID Buzz</a:t>
              </a:r>
              <a:endParaRPr lang="en-US" altLang="en-US" sz="900" dirty="0">
                <a:latin typeface="+mn-lt"/>
              </a:endParaRPr>
            </a:p>
          </p:txBody>
        </p:sp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7723" y="1160644"/>
              <a:ext cx="539584" cy="289993"/>
            </a:xfrm>
            <a:prstGeom prst="rect">
              <a:avLst/>
            </a:prstGeom>
          </p:spPr>
        </p:pic>
      </p:grpSp>
      <p:grpSp>
        <p:nvGrpSpPr>
          <p:cNvPr id="307" name="Group 306"/>
          <p:cNvGrpSpPr/>
          <p:nvPr/>
        </p:nvGrpSpPr>
        <p:grpSpPr>
          <a:xfrm>
            <a:off x="6082070" y="2919267"/>
            <a:ext cx="863600" cy="479425"/>
            <a:chOff x="4395788" y="2878138"/>
            <a:chExt cx="863600" cy="479425"/>
          </a:xfrm>
        </p:grpSpPr>
        <p:sp>
          <p:nvSpPr>
            <p:cNvPr id="328" name="Text Box 480"/>
            <p:cNvSpPr txBox="1">
              <a:spLocks noChangeArrowheads="1"/>
            </p:cNvSpPr>
            <p:nvPr/>
          </p:nvSpPr>
          <p:spPr bwMode="auto">
            <a:xfrm>
              <a:off x="4395788" y="3217863"/>
              <a:ext cx="681037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tabLst>
                  <a:tab pos="723900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VW </a:t>
              </a:r>
              <a:r>
                <a:rPr lang="en-US" altLang="en-US" sz="800" dirty="0" smtClean="0">
                  <a:latin typeface="+mn-lt"/>
                </a:rPr>
                <a:t>e-Golf</a:t>
              </a:r>
              <a:endParaRPr lang="en-US" altLang="en-US" sz="800" b="1" dirty="0">
                <a:latin typeface="+mn-lt"/>
              </a:endParaRPr>
            </a:p>
          </p:txBody>
        </p:sp>
        <p:pic>
          <p:nvPicPr>
            <p:cNvPr id="329" name="Picture 123" descr="http://imagecom.volkswagen.co.uk/api/image/v2/360s/car/vw/e-golf-vii/hero/1024/300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063" y="2949575"/>
              <a:ext cx="534987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0" name="TextBox 144"/>
            <p:cNvSpPr txBox="1">
              <a:spLocks noChangeArrowheads="1"/>
            </p:cNvSpPr>
            <p:nvPr/>
          </p:nvSpPr>
          <p:spPr bwMode="auto">
            <a:xfrm>
              <a:off x="4702175" y="2878138"/>
              <a:ext cx="557213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180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278740" y="2409056"/>
            <a:ext cx="851985" cy="523779"/>
            <a:chOff x="10317365" y="3844455"/>
            <a:chExt cx="851985" cy="523779"/>
          </a:xfrm>
        </p:grpSpPr>
        <p:sp>
          <p:nvSpPr>
            <p:cNvPr id="276" name="Text Box 500"/>
            <p:cNvSpPr txBox="1">
              <a:spLocks noChangeArrowheads="1"/>
            </p:cNvSpPr>
            <p:nvPr/>
          </p:nvSpPr>
          <p:spPr bwMode="auto">
            <a:xfrm>
              <a:off x="10317365" y="4220448"/>
              <a:ext cx="799495" cy="14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Volvo</a:t>
              </a:r>
              <a:r>
                <a:rPr lang="en-US" altLang="en-US" sz="800" dirty="0">
                  <a:latin typeface="+mn-lt"/>
                </a:rPr>
                <a:t> </a:t>
              </a:r>
              <a:r>
                <a:rPr lang="en-US" altLang="en-US" sz="800" dirty="0" err="1" smtClean="0">
                  <a:latin typeface="+mn-lt"/>
                </a:rPr>
                <a:t>XC40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74" name="TextBox 2"/>
            <p:cNvSpPr txBox="1">
              <a:spLocks noChangeArrowheads="1"/>
            </p:cNvSpPr>
            <p:nvPr/>
          </p:nvSpPr>
          <p:spPr bwMode="auto">
            <a:xfrm>
              <a:off x="10667320" y="3844455"/>
              <a:ext cx="5020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350 km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9542" y="3974467"/>
              <a:ext cx="608709" cy="27899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139089" y="3336719"/>
            <a:ext cx="859026" cy="470149"/>
            <a:chOff x="10261257" y="3848388"/>
            <a:chExt cx="859026" cy="470149"/>
          </a:xfrm>
        </p:grpSpPr>
        <p:sp>
          <p:nvSpPr>
            <p:cNvPr id="285" name="Text Box 500"/>
            <p:cNvSpPr txBox="1">
              <a:spLocks noChangeArrowheads="1"/>
            </p:cNvSpPr>
            <p:nvPr/>
          </p:nvSpPr>
          <p:spPr bwMode="auto">
            <a:xfrm>
              <a:off x="10261257" y="4170751"/>
              <a:ext cx="799495" cy="14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Mercedes </a:t>
              </a:r>
              <a:r>
                <a:rPr lang="en-US" altLang="en-US" sz="800" dirty="0" err="1" smtClean="0">
                  <a:latin typeface="+mn-lt"/>
                </a:rPr>
                <a:t>EQC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83" name="TextBox 2"/>
            <p:cNvSpPr txBox="1">
              <a:spLocks noChangeArrowheads="1"/>
            </p:cNvSpPr>
            <p:nvPr/>
          </p:nvSpPr>
          <p:spPr bwMode="auto">
            <a:xfrm>
              <a:off x="10618253" y="3848388"/>
              <a:ext cx="502030" cy="18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500 km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6240" y="3981774"/>
              <a:ext cx="612267" cy="217672"/>
            </a:xfrm>
            <a:prstGeom prst="rect">
              <a:avLst/>
            </a:prstGeom>
          </p:spPr>
        </p:pic>
      </p:grpSp>
      <p:cxnSp>
        <p:nvCxnSpPr>
          <p:cNvPr id="331" name="Straight Connector 330"/>
          <p:cNvCxnSpPr/>
          <p:nvPr/>
        </p:nvCxnSpPr>
        <p:spPr bwMode="gray">
          <a:xfrm>
            <a:off x="4541883" y="3428997"/>
            <a:ext cx="5913641" cy="810361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Group 225"/>
          <p:cNvGrpSpPr/>
          <p:nvPr/>
        </p:nvGrpSpPr>
        <p:grpSpPr>
          <a:xfrm>
            <a:off x="8923711" y="3297082"/>
            <a:ext cx="849963" cy="497589"/>
            <a:chOff x="10915585" y="3104859"/>
            <a:chExt cx="849963" cy="497589"/>
          </a:xfrm>
        </p:grpSpPr>
        <p:sp>
          <p:nvSpPr>
            <p:cNvPr id="335" name="Text Box 500"/>
            <p:cNvSpPr txBox="1">
              <a:spLocks noChangeArrowheads="1"/>
            </p:cNvSpPr>
            <p:nvPr/>
          </p:nvSpPr>
          <p:spPr bwMode="auto">
            <a:xfrm>
              <a:off x="10915585" y="3454662"/>
              <a:ext cx="799495" cy="14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Mercedes </a:t>
              </a:r>
              <a:r>
                <a:rPr lang="en-US" altLang="en-US" sz="800" dirty="0" err="1" smtClean="0">
                  <a:latin typeface="+mn-lt"/>
                </a:rPr>
                <a:t>EQA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339" name="TextBox 2"/>
            <p:cNvSpPr txBox="1">
              <a:spLocks noChangeArrowheads="1"/>
            </p:cNvSpPr>
            <p:nvPr/>
          </p:nvSpPr>
          <p:spPr bwMode="auto">
            <a:xfrm>
              <a:off x="11263518" y="3104859"/>
              <a:ext cx="502030" cy="18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??? km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056543" y="3251276"/>
              <a:ext cx="572077" cy="212422"/>
            </a:xfrm>
            <a:prstGeom prst="rect">
              <a:avLst/>
            </a:prstGeom>
          </p:spPr>
        </p:pic>
      </p:grpSp>
      <p:grpSp>
        <p:nvGrpSpPr>
          <p:cNvPr id="228" name="Group 227"/>
          <p:cNvGrpSpPr/>
          <p:nvPr/>
        </p:nvGrpSpPr>
        <p:grpSpPr>
          <a:xfrm>
            <a:off x="7584863" y="1468539"/>
            <a:ext cx="931724" cy="533693"/>
            <a:chOff x="10997316" y="3146254"/>
            <a:chExt cx="931724" cy="533693"/>
          </a:xfrm>
        </p:grpSpPr>
        <p:sp>
          <p:nvSpPr>
            <p:cNvPr id="57" name="Text Box 500"/>
            <p:cNvSpPr txBox="1">
              <a:spLocks noChangeArrowheads="1"/>
            </p:cNvSpPr>
            <p:nvPr/>
          </p:nvSpPr>
          <p:spPr bwMode="auto">
            <a:xfrm>
              <a:off x="10997316" y="3527054"/>
              <a:ext cx="817878" cy="15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Audi</a:t>
              </a:r>
              <a:r>
                <a:rPr lang="en-US" altLang="en-US" sz="800" dirty="0">
                  <a:latin typeface="+mn-lt"/>
                </a:rPr>
                <a:t> </a:t>
              </a:r>
              <a:r>
                <a:rPr lang="en-US" altLang="en-US" sz="800" dirty="0" err="1" smtClean="0">
                  <a:latin typeface="+mn-lt"/>
                </a:rPr>
                <a:t>eTron</a:t>
              </a:r>
              <a:r>
                <a:rPr lang="en-US" altLang="en-US" sz="800" dirty="0" smtClean="0">
                  <a:latin typeface="+mn-lt"/>
                </a:rPr>
                <a:t> (SUV)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59" name="TextBox 140"/>
            <p:cNvSpPr txBox="1">
              <a:spLocks noChangeArrowheads="1"/>
            </p:cNvSpPr>
            <p:nvPr/>
          </p:nvSpPr>
          <p:spPr bwMode="auto">
            <a:xfrm>
              <a:off x="11313249" y="3146254"/>
              <a:ext cx="61579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500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048026" y="3295838"/>
              <a:ext cx="728394" cy="253866"/>
            </a:xfrm>
            <a:prstGeom prst="rect">
              <a:avLst/>
            </a:prstGeom>
          </p:spPr>
        </p:pic>
      </p:grpSp>
      <p:grpSp>
        <p:nvGrpSpPr>
          <p:cNvPr id="230" name="Group 229"/>
          <p:cNvGrpSpPr/>
          <p:nvPr/>
        </p:nvGrpSpPr>
        <p:grpSpPr>
          <a:xfrm>
            <a:off x="10291461" y="1470693"/>
            <a:ext cx="837701" cy="509061"/>
            <a:chOff x="11183393" y="2707334"/>
            <a:chExt cx="837701" cy="509061"/>
          </a:xfrm>
        </p:grpSpPr>
        <p:sp>
          <p:nvSpPr>
            <p:cNvPr id="256" name="Text Box 500"/>
            <p:cNvSpPr txBox="1">
              <a:spLocks noChangeArrowheads="1"/>
            </p:cNvSpPr>
            <p:nvPr/>
          </p:nvSpPr>
          <p:spPr bwMode="auto">
            <a:xfrm>
              <a:off x="11187221" y="3063271"/>
              <a:ext cx="704979" cy="15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VW </a:t>
              </a:r>
              <a:r>
                <a:rPr lang="en-US" altLang="en-US" sz="800" dirty="0" smtClean="0">
                  <a:latin typeface="+mn-lt"/>
                </a:rPr>
                <a:t>ID </a:t>
              </a:r>
              <a:r>
                <a:rPr lang="en-US" altLang="en-US" sz="800" dirty="0" err="1" smtClean="0">
                  <a:latin typeface="+mn-lt"/>
                </a:rPr>
                <a:t>Crozz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11464095" y="2707334"/>
              <a:ext cx="556999" cy="18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?? km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83393" y="2827596"/>
              <a:ext cx="658338" cy="250104"/>
            </a:xfrm>
            <a:prstGeom prst="rect">
              <a:avLst/>
            </a:prstGeom>
          </p:spPr>
        </p:pic>
      </p:grpSp>
      <p:grpSp>
        <p:nvGrpSpPr>
          <p:cNvPr id="235" name="Group 234"/>
          <p:cNvGrpSpPr/>
          <p:nvPr/>
        </p:nvGrpSpPr>
        <p:grpSpPr>
          <a:xfrm>
            <a:off x="10976433" y="1418602"/>
            <a:ext cx="806687" cy="595278"/>
            <a:chOff x="11101065" y="3395642"/>
            <a:chExt cx="806687" cy="595278"/>
          </a:xfrm>
        </p:grpSpPr>
        <p:sp>
          <p:nvSpPr>
            <p:cNvPr id="321" name="Text Box 500"/>
            <p:cNvSpPr txBox="1">
              <a:spLocks noChangeArrowheads="1"/>
            </p:cNvSpPr>
            <p:nvPr/>
          </p:nvSpPr>
          <p:spPr bwMode="auto">
            <a:xfrm>
              <a:off x="11101065" y="3832937"/>
              <a:ext cx="799495" cy="157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BMW</a:t>
              </a:r>
              <a:r>
                <a:rPr lang="en-US" altLang="en-US" sz="800" dirty="0" smtClean="0">
                  <a:latin typeface="+mn-lt"/>
                </a:rPr>
                <a:t> </a:t>
              </a:r>
              <a:r>
                <a:rPr lang="en-US" altLang="en-US" sz="800" dirty="0" err="1" smtClean="0">
                  <a:latin typeface="+mn-lt"/>
                </a:rPr>
                <a:t>X3e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322" name="TextBox 2"/>
            <p:cNvSpPr txBox="1">
              <a:spLocks noChangeArrowheads="1"/>
            </p:cNvSpPr>
            <p:nvPr/>
          </p:nvSpPr>
          <p:spPr bwMode="auto">
            <a:xfrm>
              <a:off x="11405722" y="3395642"/>
              <a:ext cx="5020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500 km?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9169" y="3543623"/>
              <a:ext cx="764926" cy="315723"/>
            </a:xfrm>
            <a:prstGeom prst="rect">
              <a:avLst/>
            </a:prstGeom>
          </p:spPr>
        </p:pic>
      </p:grpSp>
      <p:grpSp>
        <p:nvGrpSpPr>
          <p:cNvPr id="251" name="Group 250"/>
          <p:cNvGrpSpPr/>
          <p:nvPr/>
        </p:nvGrpSpPr>
        <p:grpSpPr>
          <a:xfrm>
            <a:off x="9019172" y="3735283"/>
            <a:ext cx="772813" cy="517059"/>
            <a:chOff x="10848333" y="3269057"/>
            <a:chExt cx="772813" cy="517059"/>
          </a:xfrm>
        </p:grpSpPr>
        <p:sp>
          <p:nvSpPr>
            <p:cNvPr id="354" name="Text Box 500"/>
            <p:cNvSpPr txBox="1">
              <a:spLocks noChangeArrowheads="1"/>
            </p:cNvSpPr>
            <p:nvPr/>
          </p:nvSpPr>
          <p:spPr bwMode="auto">
            <a:xfrm>
              <a:off x="10848333" y="3635802"/>
              <a:ext cx="698687" cy="150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Honda </a:t>
              </a:r>
              <a:r>
                <a:rPr lang="en-US" altLang="en-US" sz="800" dirty="0" smtClean="0">
                  <a:latin typeface="+mn-lt"/>
                </a:rPr>
                <a:t>Urban</a:t>
              </a:r>
              <a:br>
                <a:rPr lang="en-US" altLang="en-US" sz="800" dirty="0" smtClean="0">
                  <a:latin typeface="+mn-lt"/>
                </a:rPr>
              </a:br>
              <a:r>
                <a:rPr lang="en-US" altLang="en-US" sz="800" dirty="0" smtClean="0">
                  <a:latin typeface="+mn-lt"/>
                </a:rPr>
                <a:t>ccs?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352" name="TextBox 2"/>
            <p:cNvSpPr txBox="1">
              <a:spLocks noChangeArrowheads="1"/>
            </p:cNvSpPr>
            <p:nvPr/>
          </p:nvSpPr>
          <p:spPr bwMode="auto">
            <a:xfrm>
              <a:off x="11120930" y="3269057"/>
              <a:ext cx="5002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2</a:t>
              </a:r>
              <a:r>
                <a:rPr lang="en-US" altLang="en-US" sz="600" b="1" dirty="0" smtClean="0">
                  <a:latin typeface="+mn-lt"/>
                </a:rPr>
                <a:t>50 km?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30282" y="3413710"/>
              <a:ext cx="562499" cy="25742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164324" y="3714972"/>
            <a:ext cx="804598" cy="524386"/>
            <a:chOff x="10999015" y="3257974"/>
            <a:chExt cx="804598" cy="524386"/>
          </a:xfrm>
        </p:grpSpPr>
        <p:sp>
          <p:nvSpPr>
            <p:cNvPr id="249" name="Text Box 500"/>
            <p:cNvSpPr txBox="1">
              <a:spLocks noChangeArrowheads="1"/>
            </p:cNvSpPr>
            <p:nvPr/>
          </p:nvSpPr>
          <p:spPr bwMode="auto">
            <a:xfrm>
              <a:off x="10999015" y="3634574"/>
              <a:ext cx="799495" cy="14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Mazda </a:t>
              </a:r>
              <a:r>
                <a:rPr lang="en-US" altLang="en-US" sz="800" dirty="0" smtClean="0">
                  <a:latin typeface="+mn-lt"/>
                </a:rPr>
                <a:t>EV</a:t>
              </a:r>
              <a:br>
                <a:rPr lang="en-US" altLang="en-US" sz="800" dirty="0" smtClean="0">
                  <a:latin typeface="+mn-lt"/>
                </a:rPr>
              </a:br>
              <a:r>
                <a:rPr lang="en-US" altLang="en-US" sz="800" dirty="0" smtClean="0">
                  <a:latin typeface="+mn-lt"/>
                </a:rPr>
                <a:t>ccs?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47" name="TextBox 2"/>
            <p:cNvSpPr txBox="1">
              <a:spLocks noChangeArrowheads="1"/>
            </p:cNvSpPr>
            <p:nvPr/>
          </p:nvSpPr>
          <p:spPr bwMode="auto">
            <a:xfrm>
              <a:off x="11301583" y="3257974"/>
              <a:ext cx="502030" cy="18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??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9835" y="3404494"/>
              <a:ext cx="448025" cy="261447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6828258" y="3073884"/>
            <a:ext cx="925720" cy="503497"/>
            <a:chOff x="10951899" y="3424248"/>
            <a:chExt cx="925720" cy="503497"/>
          </a:xfrm>
        </p:grpSpPr>
        <p:sp>
          <p:nvSpPr>
            <p:cNvPr id="290" name="Text Box 500"/>
            <p:cNvSpPr txBox="1">
              <a:spLocks noChangeArrowheads="1"/>
            </p:cNvSpPr>
            <p:nvPr/>
          </p:nvSpPr>
          <p:spPr bwMode="auto">
            <a:xfrm>
              <a:off x="10951899" y="3755240"/>
              <a:ext cx="667262" cy="157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Kia </a:t>
              </a:r>
              <a:r>
                <a:rPr lang="en-US" altLang="en-US" sz="800" dirty="0" err="1" smtClean="0">
                  <a:latin typeface="+mn-lt"/>
                </a:rPr>
                <a:t>Niro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88" name="TextBox 2"/>
            <p:cNvSpPr txBox="1">
              <a:spLocks noChangeArrowheads="1"/>
            </p:cNvSpPr>
            <p:nvPr/>
          </p:nvSpPr>
          <p:spPr bwMode="auto">
            <a:xfrm>
              <a:off x="11422901" y="3743079"/>
              <a:ext cx="4547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150 km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39714" y="3424248"/>
              <a:ext cx="514392" cy="342066"/>
            </a:xfrm>
            <a:prstGeom prst="rect">
              <a:avLst/>
            </a:prstGeom>
          </p:spPr>
        </p:pic>
      </p:grpSp>
      <p:grpSp>
        <p:nvGrpSpPr>
          <p:cNvPr id="261" name="Group 260"/>
          <p:cNvGrpSpPr/>
          <p:nvPr/>
        </p:nvGrpSpPr>
        <p:grpSpPr>
          <a:xfrm>
            <a:off x="7212922" y="3984992"/>
            <a:ext cx="861530" cy="558427"/>
            <a:chOff x="7310475" y="3946128"/>
            <a:chExt cx="861530" cy="558427"/>
          </a:xfrm>
        </p:grpSpPr>
        <p:sp>
          <p:nvSpPr>
            <p:cNvPr id="70" name="Text Box 500"/>
            <p:cNvSpPr txBox="1">
              <a:spLocks noChangeArrowheads="1"/>
            </p:cNvSpPr>
            <p:nvPr/>
          </p:nvSpPr>
          <p:spPr bwMode="auto">
            <a:xfrm>
              <a:off x="7310475" y="4335318"/>
              <a:ext cx="726839" cy="16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Nissan </a:t>
              </a:r>
              <a:r>
                <a:rPr lang="en-US" altLang="en-US" sz="800" dirty="0" smtClean="0">
                  <a:latin typeface="+mn-lt"/>
                </a:rPr>
                <a:t>Leaf</a:t>
              </a:r>
              <a:endParaRPr lang="en-US" altLang="en-US" sz="800" b="1" dirty="0">
                <a:latin typeface="+mn-lt"/>
              </a:endParaRPr>
            </a:p>
          </p:txBody>
        </p:sp>
        <p:pic>
          <p:nvPicPr>
            <p:cNvPr id="260" name="Picture 259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92245" y="4039903"/>
              <a:ext cx="523240" cy="313811"/>
            </a:xfrm>
            <a:prstGeom prst="rect">
              <a:avLst/>
            </a:prstGeom>
          </p:spPr>
        </p:pic>
        <p:sp>
          <p:nvSpPr>
            <p:cNvPr id="71" name="TextBox 143"/>
            <p:cNvSpPr txBox="1">
              <a:spLocks noChangeArrowheads="1"/>
            </p:cNvSpPr>
            <p:nvPr/>
          </p:nvSpPr>
          <p:spPr bwMode="auto">
            <a:xfrm>
              <a:off x="7723776" y="3946128"/>
              <a:ext cx="44822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>
                  <a:latin typeface="+mn-lt"/>
                </a:rPr>
                <a:t>300 km</a:t>
              </a: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5650574" y="3871372"/>
            <a:ext cx="1067289" cy="474009"/>
            <a:chOff x="5437845" y="3899962"/>
            <a:chExt cx="1067289" cy="474009"/>
          </a:xfrm>
        </p:grpSpPr>
        <p:sp>
          <p:nvSpPr>
            <p:cNvPr id="65" name="Text Box 500"/>
            <p:cNvSpPr txBox="1">
              <a:spLocks noChangeArrowheads="1"/>
            </p:cNvSpPr>
            <p:nvPr/>
          </p:nvSpPr>
          <p:spPr bwMode="auto">
            <a:xfrm>
              <a:off x="5437845" y="4225189"/>
              <a:ext cx="1067289" cy="148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Nissan </a:t>
              </a:r>
              <a:r>
                <a:rPr lang="en-US" altLang="en-US" sz="800" dirty="0" smtClean="0">
                  <a:latin typeface="+mn-lt"/>
                </a:rPr>
                <a:t>Leaf</a:t>
              </a:r>
              <a:endParaRPr lang="en-US" altLang="en-US" sz="800" b="1" dirty="0">
                <a:latin typeface="+mn-lt"/>
              </a:endParaRPr>
            </a:p>
          </p:txBody>
        </p:sp>
        <p:pic>
          <p:nvPicPr>
            <p:cNvPr id="69" name="Picture 139" descr="Nissan Leaf white #1"/>
            <p:cNvPicPr>
              <a:picLocks noChangeAspect="1" noChangeArrowheads="1"/>
            </p:cNvPicPr>
            <p:nvPr/>
          </p:nvPicPr>
          <p:blipFill>
            <a:blip r:embed="rId6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728" y="4006703"/>
              <a:ext cx="6540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Box 142"/>
            <p:cNvSpPr txBox="1">
              <a:spLocks noChangeArrowheads="1"/>
            </p:cNvSpPr>
            <p:nvPr/>
          </p:nvSpPr>
          <p:spPr bwMode="auto">
            <a:xfrm>
              <a:off x="5946612" y="3899962"/>
              <a:ext cx="51856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200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058867" y="2804680"/>
            <a:ext cx="748855" cy="547117"/>
            <a:chOff x="9107176" y="2658938"/>
            <a:chExt cx="748855" cy="547117"/>
          </a:xfrm>
        </p:grpSpPr>
        <p:sp>
          <p:nvSpPr>
            <p:cNvPr id="269" name="Text Box 478"/>
            <p:cNvSpPr txBox="1">
              <a:spLocks noChangeArrowheads="1"/>
            </p:cNvSpPr>
            <p:nvPr/>
          </p:nvSpPr>
          <p:spPr bwMode="auto">
            <a:xfrm>
              <a:off x="9107176" y="3084792"/>
              <a:ext cx="633691" cy="12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>
                  <a:latin typeface="+mn-lt"/>
                </a:rPr>
                <a:t>Renault</a:t>
              </a:r>
              <a:r>
                <a:rPr lang="en-US" altLang="en-US" sz="800" dirty="0">
                  <a:latin typeface="+mn-lt"/>
                </a:rPr>
                <a:t> </a:t>
              </a:r>
              <a:r>
                <a:rPr lang="en-US" altLang="en-US" sz="800" dirty="0" smtClean="0">
                  <a:latin typeface="+mn-lt"/>
                </a:rPr>
                <a:t>Zoe</a:t>
              </a:r>
            </a:p>
          </p:txBody>
        </p:sp>
        <p:sp>
          <p:nvSpPr>
            <p:cNvPr id="271" name="TextBox 172"/>
            <p:cNvSpPr txBox="1">
              <a:spLocks noChangeArrowheads="1"/>
            </p:cNvSpPr>
            <p:nvPr/>
          </p:nvSpPr>
          <p:spPr bwMode="auto">
            <a:xfrm>
              <a:off x="9383790" y="2658938"/>
              <a:ext cx="472241" cy="18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??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78636" y="2791244"/>
              <a:ext cx="484984" cy="325172"/>
            </a:xfrm>
            <a:prstGeom prst="rect">
              <a:avLst/>
            </a:prstGeom>
          </p:spPr>
        </p:pic>
      </p:grpSp>
      <p:grpSp>
        <p:nvGrpSpPr>
          <p:cNvPr id="155" name="Group 154"/>
          <p:cNvGrpSpPr/>
          <p:nvPr/>
        </p:nvGrpSpPr>
        <p:grpSpPr>
          <a:xfrm>
            <a:off x="9918122" y="2493380"/>
            <a:ext cx="740556" cy="463761"/>
            <a:chOff x="10852127" y="3300441"/>
            <a:chExt cx="740556" cy="463761"/>
          </a:xfrm>
        </p:grpSpPr>
        <p:sp>
          <p:nvSpPr>
            <p:cNvPr id="359" name="Text Box 500"/>
            <p:cNvSpPr txBox="1">
              <a:spLocks noChangeArrowheads="1"/>
            </p:cNvSpPr>
            <p:nvPr/>
          </p:nvSpPr>
          <p:spPr bwMode="auto">
            <a:xfrm>
              <a:off x="10852127" y="3613888"/>
              <a:ext cx="698687" cy="150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Peugeot</a:t>
              </a:r>
              <a:r>
                <a:rPr lang="en-US" altLang="en-US" sz="800" dirty="0">
                  <a:latin typeface="+mn-lt"/>
                </a:rPr>
                <a:t> </a:t>
              </a:r>
              <a:r>
                <a:rPr lang="en-US" altLang="en-US" sz="800" dirty="0" smtClean="0">
                  <a:latin typeface="+mn-lt"/>
                </a:rPr>
                <a:t>2008 EV</a:t>
              </a:r>
              <a:endParaRPr lang="en-US" altLang="en-US" sz="800" dirty="0">
                <a:latin typeface="+mn-lt"/>
              </a:endParaRPr>
            </a:p>
          </p:txBody>
        </p:sp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7901" y="3384239"/>
              <a:ext cx="524128" cy="271117"/>
            </a:xfrm>
            <a:prstGeom prst="rect">
              <a:avLst/>
            </a:prstGeom>
          </p:spPr>
        </p:pic>
        <p:sp>
          <p:nvSpPr>
            <p:cNvPr id="357" name="TextBox 2"/>
            <p:cNvSpPr txBox="1">
              <a:spLocks noChangeArrowheads="1"/>
            </p:cNvSpPr>
            <p:nvPr/>
          </p:nvSpPr>
          <p:spPr bwMode="auto">
            <a:xfrm>
              <a:off x="11109851" y="3300441"/>
              <a:ext cx="4828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??? km</a:t>
              </a:r>
              <a:endParaRPr lang="en-US" altLang="en-US" sz="600" b="1" dirty="0">
                <a:latin typeface="+mn-lt"/>
              </a:endParaRPr>
            </a:p>
          </p:txBody>
        </p:sp>
      </p:grpSp>
      <p:grpSp>
        <p:nvGrpSpPr>
          <p:cNvPr id="361" name="Group 360"/>
          <p:cNvGrpSpPr/>
          <p:nvPr/>
        </p:nvGrpSpPr>
        <p:grpSpPr>
          <a:xfrm>
            <a:off x="9125068" y="2447056"/>
            <a:ext cx="993641" cy="435100"/>
            <a:chOff x="10369209" y="3293348"/>
            <a:chExt cx="993641" cy="435100"/>
          </a:xfrm>
        </p:grpSpPr>
        <p:sp>
          <p:nvSpPr>
            <p:cNvPr id="319" name="Text Box 500"/>
            <p:cNvSpPr txBox="1">
              <a:spLocks noChangeArrowheads="1"/>
            </p:cNvSpPr>
            <p:nvPr/>
          </p:nvSpPr>
          <p:spPr bwMode="auto">
            <a:xfrm>
              <a:off x="10369209" y="3578134"/>
              <a:ext cx="698687" cy="150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Peugeot</a:t>
              </a:r>
              <a:r>
                <a:rPr lang="en-US" altLang="en-US" sz="800" dirty="0" smtClean="0">
                  <a:latin typeface="+mn-lt"/>
                </a:rPr>
                <a:t> 208 EV</a:t>
              </a:r>
              <a:endParaRPr lang="en-US" altLang="en-US" sz="800" dirty="0">
                <a:latin typeface="+mn-lt"/>
              </a:endParaRPr>
            </a:p>
          </p:txBody>
        </p:sp>
        <p:pic>
          <p:nvPicPr>
            <p:cNvPr id="360" name="Picture 359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95713" y="3318027"/>
              <a:ext cx="590909" cy="292908"/>
            </a:xfrm>
            <a:prstGeom prst="rect">
              <a:avLst/>
            </a:prstGeom>
          </p:spPr>
        </p:pic>
        <p:sp>
          <p:nvSpPr>
            <p:cNvPr id="317" name="TextBox 2"/>
            <p:cNvSpPr txBox="1">
              <a:spLocks noChangeArrowheads="1"/>
            </p:cNvSpPr>
            <p:nvPr/>
          </p:nvSpPr>
          <p:spPr bwMode="auto">
            <a:xfrm>
              <a:off x="10753069" y="3293348"/>
              <a:ext cx="60978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??? km</a:t>
              </a:r>
              <a:endParaRPr lang="en-US" altLang="en-US" sz="600" b="1" dirty="0">
                <a:latin typeface="+mn-lt"/>
              </a:endParaRPr>
            </a:p>
          </p:txBody>
        </p:sp>
      </p:grpSp>
      <p:grpSp>
        <p:nvGrpSpPr>
          <p:cNvPr id="184" name="Group 98"/>
          <p:cNvGrpSpPr>
            <a:grpSpLocks/>
          </p:cNvGrpSpPr>
          <p:nvPr/>
        </p:nvGrpSpPr>
        <p:grpSpPr bwMode="auto">
          <a:xfrm>
            <a:off x="6114533" y="760946"/>
            <a:ext cx="255588" cy="6028528"/>
            <a:chOff x="4321748" y="1565099"/>
            <a:chExt cx="167196" cy="5119813"/>
          </a:xfrm>
        </p:grpSpPr>
        <p:sp>
          <p:nvSpPr>
            <p:cNvPr id="185" name="Isosceles Triangle 184"/>
            <p:cNvSpPr/>
            <p:nvPr/>
          </p:nvSpPr>
          <p:spPr>
            <a:xfrm rot="10800000">
              <a:off x="4321748" y="1565099"/>
              <a:ext cx="167196" cy="14505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86" name="Straight Connector 185"/>
            <p:cNvCxnSpPr>
              <a:stCxn id="185" idx="0"/>
            </p:cNvCxnSpPr>
            <p:nvPr/>
          </p:nvCxnSpPr>
          <p:spPr>
            <a:xfrm>
              <a:off x="4405865" y="1710153"/>
              <a:ext cx="11423" cy="4974759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3" name="Group 362"/>
          <p:cNvGrpSpPr/>
          <p:nvPr/>
        </p:nvGrpSpPr>
        <p:grpSpPr>
          <a:xfrm>
            <a:off x="6795696" y="1108950"/>
            <a:ext cx="907223" cy="454120"/>
            <a:chOff x="4917224" y="1441346"/>
            <a:chExt cx="907223" cy="454120"/>
          </a:xfrm>
        </p:grpSpPr>
        <p:sp>
          <p:nvSpPr>
            <p:cNvPr id="194" name="TextBox 162"/>
            <p:cNvSpPr txBox="1">
              <a:spLocks noChangeArrowheads="1"/>
            </p:cNvSpPr>
            <p:nvPr/>
          </p:nvSpPr>
          <p:spPr bwMode="auto">
            <a:xfrm>
              <a:off x="5475549" y="1451243"/>
              <a:ext cx="3488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600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  <p:sp>
          <p:nvSpPr>
            <p:cNvPr id="195" name="Text Box 500"/>
            <p:cNvSpPr txBox="1">
              <a:spLocks noChangeArrowheads="1"/>
            </p:cNvSpPr>
            <p:nvPr/>
          </p:nvSpPr>
          <p:spPr bwMode="auto">
            <a:xfrm>
              <a:off x="4947145" y="1752606"/>
              <a:ext cx="712404" cy="142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err="1" smtClean="0">
                  <a:latin typeface="+mn-lt"/>
                </a:rPr>
                <a:t>Fisker</a:t>
              </a:r>
              <a:r>
                <a:rPr lang="en-US" altLang="en-US" sz="800" b="1" dirty="0" smtClean="0">
                  <a:latin typeface="+mn-lt"/>
                </a:rPr>
                <a:t> </a:t>
              </a:r>
              <a:r>
                <a:rPr lang="en-US" altLang="en-US" sz="800" dirty="0" smtClean="0">
                  <a:latin typeface="+mn-lt"/>
                </a:rPr>
                <a:t>Emotion</a:t>
              </a:r>
              <a:endParaRPr lang="en-US" altLang="en-US" sz="800" dirty="0">
                <a:latin typeface="+mn-lt"/>
              </a:endParaRPr>
            </a:p>
          </p:txBody>
        </p:sp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224" y="1441346"/>
              <a:ext cx="602905" cy="31633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409175" y="1111638"/>
            <a:ext cx="1121197" cy="422091"/>
            <a:chOff x="8835074" y="1277634"/>
            <a:chExt cx="1121197" cy="422091"/>
          </a:xfrm>
        </p:grpSpPr>
        <p:sp>
          <p:nvSpPr>
            <p:cNvPr id="264" name="Text Box 500"/>
            <p:cNvSpPr txBox="1">
              <a:spLocks noChangeArrowheads="1"/>
            </p:cNvSpPr>
            <p:nvPr/>
          </p:nvSpPr>
          <p:spPr bwMode="auto">
            <a:xfrm>
              <a:off x="8835074" y="1542079"/>
              <a:ext cx="704979" cy="15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FF </a:t>
              </a:r>
              <a:r>
                <a:rPr lang="en-US" altLang="en-US" sz="800" dirty="0" smtClean="0">
                  <a:latin typeface="+mn-lt"/>
                </a:rPr>
                <a:t>91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65" name="TextBox 157"/>
            <p:cNvSpPr txBox="1">
              <a:spLocks noChangeArrowheads="1"/>
            </p:cNvSpPr>
            <p:nvPr/>
          </p:nvSpPr>
          <p:spPr bwMode="auto">
            <a:xfrm>
              <a:off x="9399272" y="1515536"/>
              <a:ext cx="556999" cy="18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650 km</a:t>
              </a:r>
              <a:endParaRPr lang="en-US" altLang="en-US" sz="600" b="1" dirty="0">
                <a:latin typeface="+mn-lt"/>
              </a:endParaRPr>
            </a:p>
          </p:txBody>
        </p:sp>
        <p:pic>
          <p:nvPicPr>
            <p:cNvPr id="364" name="Picture 363"/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64669" y="1277634"/>
              <a:ext cx="793482" cy="27778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613269" y="1567173"/>
            <a:ext cx="1076921" cy="489632"/>
            <a:chOff x="4574350" y="1329146"/>
            <a:chExt cx="1076921" cy="489632"/>
          </a:xfrm>
        </p:grpSpPr>
        <p:sp>
          <p:nvSpPr>
            <p:cNvPr id="202" name="Text Box 500"/>
            <p:cNvSpPr txBox="1">
              <a:spLocks noChangeArrowheads="1"/>
            </p:cNvSpPr>
            <p:nvPr/>
          </p:nvSpPr>
          <p:spPr bwMode="auto">
            <a:xfrm>
              <a:off x="4574350" y="1653967"/>
              <a:ext cx="704979" cy="15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10584" rIns="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b="1" dirty="0" smtClean="0">
                  <a:latin typeface="+mn-lt"/>
                </a:rPr>
                <a:t>Lucid </a:t>
              </a:r>
              <a:r>
                <a:rPr lang="en-US" altLang="en-US" sz="800" dirty="0" smtClean="0">
                  <a:latin typeface="+mn-lt"/>
                </a:rPr>
                <a:t>Air</a:t>
              </a:r>
              <a:endParaRPr lang="en-US" altLang="en-US" sz="800" dirty="0">
                <a:latin typeface="+mn-lt"/>
              </a:endParaRPr>
            </a:p>
          </p:txBody>
        </p:sp>
        <p:sp>
          <p:nvSpPr>
            <p:cNvPr id="203" name="TextBox 157"/>
            <p:cNvSpPr txBox="1">
              <a:spLocks noChangeArrowheads="1"/>
            </p:cNvSpPr>
            <p:nvPr/>
          </p:nvSpPr>
          <p:spPr bwMode="auto">
            <a:xfrm>
              <a:off x="5094272" y="1634589"/>
              <a:ext cx="556999" cy="18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tx2"/>
                </a:buClr>
              </a:pPr>
              <a:r>
                <a:rPr lang="en-US" altLang="en-US" sz="600" b="1" dirty="0" smtClean="0">
                  <a:latin typeface="+mn-lt"/>
                </a:rPr>
                <a:t>650 </a:t>
              </a:r>
              <a:r>
                <a:rPr lang="en-US" altLang="en-US" sz="600" b="1" dirty="0">
                  <a:latin typeface="+mn-lt"/>
                </a:rPr>
                <a:t>km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1543" y="1329146"/>
              <a:ext cx="603023" cy="325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7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8" name="Titel 1"/>
          <p:cNvSpPr>
            <a:spLocks noGrp="1"/>
          </p:cNvSpPr>
          <p:nvPr>
            <p:ph type="title"/>
          </p:nvPr>
        </p:nvSpPr>
        <p:spPr>
          <a:xfrm>
            <a:off x="270344" y="622789"/>
            <a:ext cx="11635890" cy="410899"/>
          </a:xfrm>
        </p:spPr>
        <p:txBody>
          <a:bodyPr/>
          <a:lstStyle/>
          <a:p>
            <a:r>
              <a:rPr lang="en-US" altLang="en-US" dirty="0" smtClean="0"/>
              <a:t>Public and commercial car charging – use cases</a:t>
            </a:r>
            <a:endParaRPr altLang="en-US" dirty="0" smtClean="0">
              <a:solidFill>
                <a:schemeClr val="accent2"/>
              </a:solidFill>
            </a:endParaRPr>
          </a:p>
        </p:txBody>
      </p:sp>
      <p:sp>
        <p:nvSpPr>
          <p:cNvPr id="48156" name="AutoShape 4" descr="http://www.vw.com.hk/content/medialib/vwd4/global/mom/golf_7/keyvisuals/golf_egolf_122013/_jcr_content/renditions/item.685.325.file/golf_egolf_122013.jpg"/>
          <p:cNvSpPr>
            <a:spLocks noChangeAspect="1" noChangeArrowheads="1"/>
          </p:cNvSpPr>
          <p:nvPr/>
        </p:nvSpPr>
        <p:spPr bwMode="auto">
          <a:xfrm>
            <a:off x="1586706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Charging service should match charging application and demand</a:t>
            </a:r>
            <a:endParaRPr lang="en-US" dirty="0"/>
          </a:p>
        </p:txBody>
      </p:sp>
      <p:sp>
        <p:nvSpPr>
          <p:cNvPr id="3" name="Pentagon 2"/>
          <p:cNvSpPr/>
          <p:nvPr/>
        </p:nvSpPr>
        <p:spPr bwMode="gray">
          <a:xfrm>
            <a:off x="279400" y="1688641"/>
            <a:ext cx="11628438" cy="339725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/>
              <a:t>Public and commercial EV Charging</a:t>
            </a:r>
          </a:p>
        </p:txBody>
      </p:sp>
      <p:sp>
        <p:nvSpPr>
          <p:cNvPr id="17" name="Pentagon 16"/>
          <p:cNvSpPr/>
          <p:nvPr/>
        </p:nvSpPr>
        <p:spPr bwMode="gray">
          <a:xfrm>
            <a:off x="9110133" y="2096115"/>
            <a:ext cx="2797706" cy="339725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/>
              <a:t>DC High Power</a:t>
            </a:r>
          </a:p>
        </p:txBody>
      </p:sp>
      <p:sp>
        <p:nvSpPr>
          <p:cNvPr id="5" name="Rectangle 4"/>
          <p:cNvSpPr/>
          <p:nvPr/>
        </p:nvSpPr>
        <p:spPr bwMode="gray">
          <a:xfrm>
            <a:off x="6163731" y="2096115"/>
            <a:ext cx="2819402" cy="3397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/>
              <a:t>DC </a:t>
            </a:r>
            <a:r>
              <a:rPr lang="en-US" sz="1400" b="1" dirty="0" smtClean="0"/>
              <a:t>Fast</a:t>
            </a:r>
            <a:endParaRPr lang="en-US" sz="1400" b="1" dirty="0"/>
          </a:p>
        </p:txBody>
      </p:sp>
      <p:sp>
        <p:nvSpPr>
          <p:cNvPr id="18" name="Rectangle 17"/>
          <p:cNvSpPr/>
          <p:nvPr/>
        </p:nvSpPr>
        <p:spPr bwMode="gray">
          <a:xfrm>
            <a:off x="3217329" y="2096115"/>
            <a:ext cx="2816352" cy="3397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/>
              <a:t>DC destination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 bwMode="gray">
          <a:xfrm>
            <a:off x="279400" y="2096115"/>
            <a:ext cx="2816352" cy="3397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/>
              <a:t>AC destination</a:t>
            </a:r>
            <a:endParaRPr lang="en-US" sz="1400" b="1" dirty="0"/>
          </a:p>
        </p:txBody>
      </p:sp>
      <p:sp>
        <p:nvSpPr>
          <p:cNvPr id="22" name="Pentagon 21"/>
          <p:cNvSpPr/>
          <p:nvPr/>
        </p:nvSpPr>
        <p:spPr bwMode="gray">
          <a:xfrm>
            <a:off x="9110133" y="2503589"/>
            <a:ext cx="2797706" cy="339725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150 to 350kW+</a:t>
            </a:r>
          </a:p>
        </p:txBody>
      </p:sp>
      <p:sp>
        <p:nvSpPr>
          <p:cNvPr id="23" name="Rectangle 22"/>
          <p:cNvSpPr/>
          <p:nvPr/>
        </p:nvSpPr>
        <p:spPr bwMode="gray">
          <a:xfrm>
            <a:off x="6163731" y="2503589"/>
            <a:ext cx="2819402" cy="3397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50 KW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 bwMode="gray">
          <a:xfrm>
            <a:off x="3217329" y="2503589"/>
            <a:ext cx="2816352" cy="3397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20-25 kW</a:t>
            </a:r>
            <a:endParaRPr lang="en-US" sz="1600" b="1" dirty="0"/>
          </a:p>
        </p:txBody>
      </p:sp>
      <p:sp>
        <p:nvSpPr>
          <p:cNvPr id="26" name="Rectangle 25"/>
          <p:cNvSpPr/>
          <p:nvPr/>
        </p:nvSpPr>
        <p:spPr bwMode="gray">
          <a:xfrm>
            <a:off x="279400" y="2503589"/>
            <a:ext cx="2816352" cy="3397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3-22 </a:t>
            </a:r>
            <a:r>
              <a:rPr lang="en-US" sz="1600" dirty="0"/>
              <a:t>kW</a:t>
            </a:r>
            <a:endParaRPr lang="en-US" sz="1600" b="1" dirty="0"/>
          </a:p>
        </p:txBody>
      </p:sp>
      <p:sp>
        <p:nvSpPr>
          <p:cNvPr id="27" name="Pentagon 26"/>
          <p:cNvSpPr/>
          <p:nvPr/>
        </p:nvSpPr>
        <p:spPr bwMode="gray">
          <a:xfrm>
            <a:off x="9101077" y="2911062"/>
            <a:ext cx="2797706" cy="339725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10-20 min</a:t>
            </a:r>
          </a:p>
        </p:txBody>
      </p:sp>
      <p:sp>
        <p:nvSpPr>
          <p:cNvPr id="28" name="Rectangle 27"/>
          <p:cNvSpPr/>
          <p:nvPr/>
        </p:nvSpPr>
        <p:spPr bwMode="gray">
          <a:xfrm>
            <a:off x="6154675" y="2911062"/>
            <a:ext cx="2819402" cy="3397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20-90 min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 bwMode="gray">
          <a:xfrm>
            <a:off x="3208273" y="2911062"/>
            <a:ext cx="2816352" cy="3397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1-3 hours</a:t>
            </a:r>
            <a:endParaRPr lang="en-US" sz="1600" b="1" dirty="0"/>
          </a:p>
        </p:txBody>
      </p:sp>
      <p:sp>
        <p:nvSpPr>
          <p:cNvPr id="30" name="Rectangle 29"/>
          <p:cNvSpPr/>
          <p:nvPr/>
        </p:nvSpPr>
        <p:spPr bwMode="gray">
          <a:xfrm>
            <a:off x="270344" y="2911062"/>
            <a:ext cx="2816352" cy="3397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 dirty="0" smtClean="0"/>
              <a:t>4-16 hours</a:t>
            </a:r>
            <a:endParaRPr lang="en-US" sz="1600" b="1" dirty="0"/>
          </a:p>
        </p:txBody>
      </p:sp>
      <p:sp>
        <p:nvSpPr>
          <p:cNvPr id="34" name="Rectangle 33"/>
          <p:cNvSpPr/>
          <p:nvPr/>
        </p:nvSpPr>
        <p:spPr bwMode="gray">
          <a:xfrm>
            <a:off x="288456" y="3996003"/>
            <a:ext cx="2816352" cy="19719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182880" bIns="72000" rtlCol="0" anchor="t" anchorCtr="0"/>
          <a:lstStyle/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Office</a:t>
            </a:r>
            <a:r>
              <a:rPr lang="en-US" sz="1400" dirty="0">
                <a:solidFill>
                  <a:schemeClr val="accent1"/>
                </a:solidFill>
              </a:rPr>
              <a:t>, workplace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Multi </a:t>
            </a:r>
            <a:r>
              <a:rPr lang="en-US" sz="1400" dirty="0">
                <a:solidFill>
                  <a:schemeClr val="accent1"/>
                </a:solidFill>
              </a:rPr>
              <a:t>family </a:t>
            </a:r>
            <a:r>
              <a:rPr lang="en-US" sz="1400" dirty="0" smtClean="0">
                <a:solidFill>
                  <a:schemeClr val="accent1"/>
                </a:solidFill>
              </a:rPr>
              <a:t>housing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Hotel </a:t>
            </a:r>
            <a:r>
              <a:rPr lang="en-US" sz="1400" dirty="0">
                <a:solidFill>
                  <a:schemeClr val="accent1"/>
                </a:solidFill>
              </a:rPr>
              <a:t>and </a:t>
            </a:r>
            <a:r>
              <a:rPr lang="en-US" sz="1400" dirty="0" smtClean="0">
                <a:solidFill>
                  <a:schemeClr val="accent1"/>
                </a:solidFill>
              </a:rPr>
              <a:t>hospitality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Overnight </a:t>
            </a:r>
            <a:r>
              <a:rPr lang="en-US" sz="1400" dirty="0">
                <a:solidFill>
                  <a:schemeClr val="accent1"/>
                </a:solidFill>
              </a:rPr>
              <a:t>fleet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Supplement at DC charging sites for PHEVs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gray">
          <a:xfrm>
            <a:off x="3217329" y="3996004"/>
            <a:ext cx="2816352" cy="1971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182880" bIns="72000" rtlCol="0" anchor="t" anchorCtr="0"/>
          <a:lstStyle/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Office, workplace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Multi family housing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Hotel and hospitality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Parking structures 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Dealerships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Urban fleets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Public </a:t>
            </a:r>
            <a:r>
              <a:rPr lang="en-US" sz="1400" dirty="0">
                <a:solidFill>
                  <a:schemeClr val="accent1"/>
                </a:solidFill>
              </a:rPr>
              <a:t>or private </a:t>
            </a:r>
            <a:r>
              <a:rPr lang="en-US" sz="1400" dirty="0" smtClean="0">
                <a:solidFill>
                  <a:schemeClr val="accent1"/>
                </a:solidFill>
              </a:rPr>
              <a:t>campus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Sensitive grid applications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gray">
          <a:xfrm>
            <a:off x="6186081" y="3996003"/>
            <a:ext cx="2797052" cy="19719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182880" bIns="72000" rtlCol="0" anchor="t" anchorCtr="0"/>
          <a:lstStyle/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Retail, grocery, mall, </a:t>
            </a:r>
            <a:r>
              <a:rPr lang="en-US" sz="1400" dirty="0" smtClean="0">
                <a:solidFill>
                  <a:schemeClr val="accent1"/>
                </a:solidFill>
              </a:rPr>
              <a:t>big </a:t>
            </a:r>
            <a:r>
              <a:rPr lang="en-US" sz="1400" dirty="0">
                <a:solidFill>
                  <a:schemeClr val="accent1"/>
                </a:solidFill>
              </a:rPr>
              <a:t>box, restaurant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High </a:t>
            </a:r>
            <a:r>
              <a:rPr lang="en-US" sz="1400" dirty="0">
                <a:solidFill>
                  <a:schemeClr val="accent1"/>
                </a:solidFill>
              </a:rPr>
              <a:t>turnover parking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Convenience </a:t>
            </a:r>
            <a:r>
              <a:rPr lang="en-US" sz="1400" dirty="0">
                <a:solidFill>
                  <a:schemeClr val="accent1"/>
                </a:solidFill>
              </a:rPr>
              <a:t>fueling stations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Highway truck stops </a:t>
            </a:r>
            <a:r>
              <a:rPr lang="en-US" sz="1400" dirty="0">
                <a:solidFill>
                  <a:schemeClr val="accent1"/>
                </a:solidFill>
              </a:rPr>
              <a:t>and travel plazas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OEM </a:t>
            </a:r>
            <a:r>
              <a:rPr lang="en-US" sz="1400" dirty="0">
                <a:solidFill>
                  <a:schemeClr val="accent1"/>
                </a:solidFill>
              </a:rPr>
              <a:t>R&amp;D</a:t>
            </a:r>
          </a:p>
        </p:txBody>
      </p:sp>
      <p:sp>
        <p:nvSpPr>
          <p:cNvPr id="38" name="Date Placeholder 3"/>
          <p:cNvSpPr txBox="1">
            <a:spLocks/>
          </p:cNvSpPr>
          <p:nvPr/>
        </p:nvSpPr>
        <p:spPr bwMode="gray">
          <a:xfrm>
            <a:off x="273808" y="6489341"/>
            <a:ext cx="1312898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defRPr sz="1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4723B6-2C37-4C03-92C2-AA6C4A469955}" type="datetime4">
              <a:rPr lang="en-US" smtClean="0"/>
              <a:pPr/>
              <a:t>February 13, 2018</a:t>
            </a:fld>
            <a:endParaRPr lang="en-US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739366" y="6473853"/>
            <a:ext cx="676800" cy="132744"/>
          </a:xfr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40" name="Rectangle 39"/>
          <p:cNvSpPr/>
          <p:nvPr/>
        </p:nvSpPr>
        <p:spPr bwMode="gray">
          <a:xfrm>
            <a:off x="9110133" y="3996003"/>
            <a:ext cx="2654148" cy="19719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182880" bIns="72000" rtlCol="0" anchor="t" anchorCtr="0"/>
          <a:lstStyle/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Highway corridor travel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Metro ‘charge and go’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Highway rest stops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Petrol station area’s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City ring service stations</a:t>
            </a:r>
          </a:p>
          <a:p>
            <a:pPr marL="227013" indent="-22701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OEM R&amp;D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14187" y="3250787"/>
            <a:ext cx="1021290" cy="713282"/>
          </a:xfrm>
          <a:prstGeom prst="rect">
            <a:avLst/>
          </a:prstGeom>
        </p:spPr>
      </p:pic>
      <p:pic>
        <p:nvPicPr>
          <p:cNvPr id="43" name="Picture 2" descr="https://static-secure.guim.co.uk/sys-images/Guardian/Pix/pictures/2014/6/26/1403794631890/Tesco-supermarket-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90" y="3305490"/>
            <a:ext cx="1059684" cy="63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Parking Gar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29" y="3305490"/>
            <a:ext cx="1051248" cy="61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Parking Gar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08" y="3290760"/>
            <a:ext cx="1051248" cy="61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07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e23ab725-3214-4e44-a3e8-23366adbdff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e23ab725-3214-4e44-a3e8-23366adbdff9"/>
</p:tagLst>
</file>

<file path=ppt/theme/theme1.xml><?xml version="1.0" encoding="utf-8"?>
<a:theme xmlns:a="http://schemas.openxmlformats.org/drawingml/2006/main" name="ABB Master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3C3C3C"/>
      </a:accent1>
      <a:accent2>
        <a:srgbClr val="505050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lIns="72000" tIns="72000" rIns="72000" bIns="72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mmittee Transcript Document" ma:contentTypeID="0x010100A6113086DC73B842B7D060591F1D1F2D020200C0720D9A5485ED45ADC2FF5EDE309FA7" ma:contentTypeVersion="36" ma:contentTypeDescription="Create a new document." ma:contentTypeScope="" ma:versionID="e52877d7feab36bfeddb7f8cc9f5d553">
  <xsd:schema xmlns:xsd="http://www.w3.org/2001/XMLSchema" xmlns:xs="http://www.w3.org/2001/XMLSchema" xmlns:p="http://schemas.microsoft.com/office/2006/metadata/properties" xmlns:ns2="46c61757-ad04-49d5-a16a-4020ae46aeb3" xmlns:ns3="c35bed46-8fc3-45b8-8dd6-aacfd9839516" targetNamespace="http://schemas.microsoft.com/office/2006/metadata/properties" ma:root="true" ma:fieldsID="5fb501309d8927c6d13cd514116a9ed7" ns2:_="" ns3:_="">
    <xsd:import namespace="46c61757-ad04-49d5-a16a-4020ae46aeb3"/>
    <xsd:import namespace="c35bed46-8fc3-45b8-8dd6-aacfd9839516"/>
    <xsd:element name="properties">
      <xsd:complexType>
        <xsd:sequence>
          <xsd:element name="documentManagement">
            <xsd:complexType>
              <xsd:all>
                <xsd:element ref="ns2:Business_x005f_x0020_Identifier" minOccurs="0"/>
                <xsd:element ref="ns2:m3eeb9610e9c4640880ac1fecc69d01a" minOccurs="0"/>
                <xsd:element ref="ns2:TaxCatchAll" minOccurs="0"/>
                <xsd:element ref="ns2:TaxCatchAllLabel" minOccurs="0"/>
                <xsd:element ref="ns2:Committee_x0020_Start_x0020_Date" minOccurs="0"/>
                <xsd:element ref="ns2:Committee_x0020_End_x0020_Date" minOccurs="0"/>
                <xsd:element ref="ns2:DocumentKey" minOccurs="0"/>
                <xsd:element ref="ns2:PublishStatus" minOccurs="0"/>
                <xsd:element ref="ns2:Committee_x0020_Inquiry_x0020_Start_x0020_Date" minOccurs="0"/>
                <xsd:element ref="ns2:Committee_x0020_Inquiry_x0020_End_x0020_Date" minOccurs="0"/>
                <xsd:element ref="ns3:MemberTaxHTField0" minOccurs="0"/>
                <xsd:element ref="ns2:Witness_x005f_x0020_Id" minOccurs="0"/>
                <xsd:element ref="ns2:g6a0eebaf0724e87b07e787b0a6687af" minOccurs="0"/>
                <xsd:element ref="ns2:a559cadfb9a242f5b73f63650095a147" minOccurs="0"/>
                <xsd:element ref="ns2:pf0be3ffd4e84049b08b651cf27bfd3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1757-ad04-49d5-a16a-4020ae46aeb3" elementFormDefault="qualified">
    <xsd:import namespace="http://schemas.microsoft.com/office/2006/documentManagement/types"/>
    <xsd:import namespace="http://schemas.microsoft.com/office/infopath/2007/PartnerControls"/>
    <xsd:element name="Business_x005f_x0020_Identifier" ma:index="8" nillable="true" ma:displayName="Business Identifier" ma:indexed="true" ma:internalName="Business_x0020_Identifier" ma:readOnly="false">
      <xsd:simpleType>
        <xsd:restriction base="dms:Text"/>
      </xsd:simpleType>
    </xsd:element>
    <xsd:element name="m3eeb9610e9c4640880ac1fecc69d01a" ma:index="9" nillable="true" ma:taxonomy="true" ma:internalName="m3eeb9610e9c4640880ac1fecc69d01a" ma:taxonomyFieldName="House" ma:displayName="House" ma:indexed="true" ma:fieldId="{63eeb961-0e9c-4640-880a-c1fecc69d01a}" ma:sspId="64323c1c-cbf1-4b15-a593-91e189a21d22" ma:termSetId="57944e1a-04b1-4712-99d3-3d76444853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84609796-0e07-4ed4-af15-6fdaafe780e0}" ma:internalName="TaxCatchAll" ma:showField="CatchAllData" ma:web="c35bed46-8fc3-45b8-8dd6-aacfd9839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84609796-0e07-4ed4-af15-6fdaafe780e0}" ma:internalName="TaxCatchAllLabel" ma:readOnly="true" ma:showField="CatchAllDataLabel" ma:web="c35bed46-8fc3-45b8-8dd6-aacfd9839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mittee_x0020_Start_x0020_Date" ma:index="13" nillable="true" ma:displayName="Committee Start Date" ma:format="DateOnly" ma:indexed="true" ma:internalName="Committee_x0020_Start_x0020_Date">
      <xsd:simpleType>
        <xsd:restriction base="dms:DateTime"/>
      </xsd:simpleType>
    </xsd:element>
    <xsd:element name="Committee_x0020_End_x0020_Date" ma:index="14" nillable="true" ma:displayName="Committee End Date" ma:format="DateOnly" ma:indexed="true" ma:internalName="Committee_x0020_End_x0020_Date">
      <xsd:simpleType>
        <xsd:restriction base="dms:DateTime"/>
      </xsd:simpleType>
    </xsd:element>
    <xsd:element name="DocumentKey" ma:index="15" nillable="true" ma:displayName="Document Key" ma:indexed="true" ma:internalName="DocumentKey">
      <xsd:simpleType>
        <xsd:restriction base="dms:Choice">
          <xsd:enumeration value="thumbnail"/>
          <xsd:enumeration value="photo"/>
          <xsd:enumeration value="attachment"/>
          <xsd:enumeration value="inaugural-speech"/>
          <xsd:enumeration value="digests"/>
          <xsd:enumeration value="minute-extracts"/>
          <xsd:enumeration value="introductory-document"/>
          <xsd:enumeration value="resolution-document"/>
          <xsd:enumeration value="terms-of-reference"/>
          <xsd:enumeration value="submissions"/>
          <xsd:enumeration value="transcripts"/>
          <xsd:enumeration value="schedule"/>
          <xsd:enumeration value="witness-transcripts"/>
          <xsd:enumeration value="reports-and-gov-responses"/>
          <xsd:enumeration value="other-documents"/>
          <xsd:enumeration value="attachments"/>
          <xsd:enumeration value="proof"/>
          <xsd:enumeration value="revised"/>
          <xsd:enumeration value="corrected"/>
          <xsd:enumeration value="question"/>
          <xsd:enumeration value="answer"/>
          <xsd:enumeration value="tabled-document"/>
          <xsd:enumeration value="not-tabled-document-la"/>
          <xsd:enumeration value="not-tabled-document-lc"/>
          <xsd:enumeration value="not-tabled-document-dispute"/>
          <xsd:enumeration value="petition-response"/>
        </xsd:restriction>
      </xsd:simpleType>
    </xsd:element>
    <xsd:element name="PublishStatus" ma:index="16" nillable="true" ma:displayName="Publish Status" ma:internalName="PublishStatus">
      <xsd:simpleType>
        <xsd:restriction base="dms:Choice">
          <xsd:enumeration value="Draft"/>
          <xsd:enumeration value="Published"/>
        </xsd:restriction>
      </xsd:simpleType>
    </xsd:element>
    <xsd:element name="Committee_x0020_Inquiry_x0020_Start_x0020_Date" ma:index="17" nillable="true" ma:displayName="Committee Inquiry Start Date" ma:format="DateOnly" ma:indexed="true" ma:internalName="Committee_x0020_Inquiry_x0020_Start_x0020_Date">
      <xsd:simpleType>
        <xsd:restriction base="dms:DateTime"/>
      </xsd:simpleType>
    </xsd:element>
    <xsd:element name="Committee_x0020_Inquiry_x0020_End_x0020_Date" ma:index="18" nillable="true" ma:displayName="Committee Inquiry End Date" ma:format="DateOnly" ma:indexed="true" ma:internalName="Committee_x0020_Inquiry_x0020_End_x0020_Date">
      <xsd:simpleType>
        <xsd:restriction base="dms:DateTime"/>
      </xsd:simpleType>
    </xsd:element>
    <xsd:element name="Witness_x005f_x0020_Id" ma:index="21" nillable="true" ma:displayName="Witness Id" ma:internalName="Witness_x0020_Id">
      <xsd:simpleType>
        <xsd:restriction base="dms:Text"/>
      </xsd:simpleType>
    </xsd:element>
    <xsd:element name="g6a0eebaf0724e87b07e787b0a6687af" ma:index="22" nillable="true" ma:taxonomy="true" ma:internalName="g6a0eebaf0724e87b07e787b0a6687af" ma:taxonomyFieldName="Committee" ma:displayName="Committee" ma:indexed="true" ma:fieldId="{06a0eeba-f072-4e87-b07e-787b0a6687af}" ma:sspId="64323c1c-cbf1-4b15-a593-91e189a21d22" ma:termSetId="b4046d15-f576-48c6-ad5e-8cba09d6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59cadfb9a242f5b73f63650095a147" ma:index="24" nillable="true" ma:taxonomy="true" ma:internalName="a559cadfb9a242f5b73f63650095a147" ma:taxonomyFieldName="Committee_x0020_Type" ma:displayName="Committee Type" ma:indexed="true" ma:fieldId="{a559cadf-b9a2-42f5-b73f-63650095a147}" ma:sspId="64323c1c-cbf1-4b15-a593-91e189a21d22" ma:termSetId="09e68001-ef80-4fd0-87ea-36e067212e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0be3ffd4e84049b08b651cf27bfd30" ma:index="26" nillable="true" ma:taxonomy="true" ma:internalName="pf0be3ffd4e84049b08b651cf27bfd30" ma:taxonomyFieldName="Committee_x0020_Inquiry" ma:displayName="Committee Inquiry" ma:indexed="true" ma:fieldId="{9f0be3ff-d4e8-4049-b08b-651cf27bfd30}" ma:sspId="64323c1c-cbf1-4b15-a593-91e189a21d22" ma:termSetId="fd240bf8-7a44-4aff-9475-1a702056b2b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bed46-8fc3-45b8-8dd6-aacfd9839516" elementFormDefault="qualified">
    <xsd:import namespace="http://schemas.microsoft.com/office/2006/documentManagement/types"/>
    <xsd:import namespace="http://schemas.microsoft.com/office/infopath/2007/PartnerControls"/>
    <xsd:element name="MemberTaxHTField0" ma:index="19" nillable="true" ma:taxonomy="true" ma:internalName="MemberTaxHTField0" ma:taxonomyFieldName="Hansard_x0020_Member" ma:displayName="Member" ma:default="" ma:fieldId="{c9fb69e6-177b-49ec-8627-96a823362ebd}" ma:taxonomyMulti="true" ma:sspId="64323c1c-cbf1-4b15-a593-91e189a21d22" ma:termSetId="5f9a1aad-f9d3-47b9-8812-cebc1c537b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64323c1c-cbf1-4b15-a593-91e189a21d22" ContentTypeId="0x010100A6113086DC73B842B7D060591F1D1F2D0202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_x005f_x0020_Identifier xmlns="46c61757-ad04-49d5-a16a-4020ae46aeb3">2827</Business_x005f_x0020_Identifier>
    <Witness_x005f_x0020_Id xmlns="46c61757-ad04-49d5-a16a-4020ae46aeb3">3911</Witness_x005f_x0020_Id>
    <Committee_x0020_Start_x0020_Date xmlns="46c61757-ad04-49d5-a16a-4020ae46aeb3">2011-02-08T00:00:00+00:00</Committee_x0020_Start_x0020_Date>
    <PublishStatus xmlns="46c61757-ad04-49d5-a16a-4020ae46aeb3">Published</PublishStatus>
    <Committee_x0020_End_x0020_Date xmlns="46c61757-ad04-49d5-a16a-4020ae46aeb3" xsi:nil="true"/>
    <a559cadfb9a242f5b73f63650095a147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Standing</TermName>
          <TermId xmlns="http://schemas.microsoft.com/office/infopath/2007/PartnerControls">c6eac104-10be-430c-9143-8ced1c7c473c</TermId>
        </TermInfo>
      </Terms>
    </a559cadfb9a242f5b73f63650095a147>
    <g6a0eebaf0724e87b07e787b0a6687af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Council Economy and Infrastructure Committee</TermName>
          <TermId xmlns="http://schemas.microsoft.com/office/infopath/2007/PartnerControls">62419f19-3c23-4e2a-baa8-0f4fd31bac70</TermId>
        </TermInfo>
      </Terms>
    </g6a0eebaf0724e87b07e787b0a6687af>
    <m3eeb9610e9c4640880ac1fecc69d01a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Council</TermName>
          <TermId xmlns="http://schemas.microsoft.com/office/infopath/2007/PartnerControls">6c85d7f4-b2da-4436-92e1-7df20d4cb55e</TermId>
        </TermInfo>
      </Terms>
    </m3eeb9610e9c4640880ac1fecc69d01a>
    <Committee_x0020_Inquiry_x0020_Start_x0020_Date xmlns="46c61757-ad04-49d5-a16a-4020ae46aeb3">2017-02-08T00:00:00+00:00</Committee_x0020_Inquiry_x0020_Start_x0020_Date>
    <Committee_x0020_Inquiry_x0020_End_x0020_Date xmlns="46c61757-ad04-49d5-a16a-4020ae46aeb3">2018-11-02T00:00:00+00:00</Committee_x0020_Inquiry_x0020_End_x0020_Date>
    <TaxCatchAll xmlns="46c61757-ad04-49d5-a16a-4020ae46aeb3">
      <Value>82</Value>
      <Value>2</Value>
      <Value>1</Value>
      <Value>169</Value>
    </TaxCatchAll>
    <pf0be3ffd4e84049b08b651cf27bfd30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Inquiry into electric vehicles</TermName>
          <TermId xmlns="http://schemas.microsoft.com/office/infopath/2007/PartnerControls">50e71026-1577-423d-9df5-3289468e761c</TermId>
        </TermInfo>
      </Terms>
    </pf0be3ffd4e84049b08b651cf27bfd30>
    <DocumentKey xmlns="46c61757-ad04-49d5-a16a-4020ae46aeb3">witness-transcripts</DocumentKey>
    <MemberTaxHTField0 xmlns="c35bed46-8fc3-45b8-8dd6-aacfd9839516">
      <Terms xmlns="http://schemas.microsoft.com/office/infopath/2007/PartnerControls"/>
    </MemberTaxHTField0>
    <_dlc_DocId xmlns="c35bed46-8fc3-45b8-8dd6-aacfd9839516">NCSA7WS2RPFT-1476523702-2488</_dlc_DocId>
    <_dlc_DocIdUrl xmlns="c35bed46-8fc3-45b8-8dd6-aacfd9839516">
      <Url>https://pims-docs.parliament.vic.gov.au/lcdocs/_layouts/15/DocIdRedir.aspx?ID=NCSA7WS2RPFT-1476523702-2488</Url>
      <Description>NCSA7WS2RPFT-1476523702-2488</Description>
    </_dlc_DocIdUrl>
  </documentManagement>
</p:properties>
</file>

<file path=customXml/itemProps1.xml><?xml version="1.0" encoding="utf-8"?>
<ds:datastoreItem xmlns:ds="http://schemas.openxmlformats.org/officeDocument/2006/customXml" ds:itemID="{019A2DC0-77F1-4BF8-9279-FBF8D1EBF9B7}"/>
</file>

<file path=customXml/itemProps2.xml><?xml version="1.0" encoding="utf-8"?>
<ds:datastoreItem xmlns:ds="http://schemas.openxmlformats.org/officeDocument/2006/customXml" ds:itemID="{9DBFD5CC-9D27-4988-8CB1-32FB03670416}"/>
</file>

<file path=customXml/itemProps3.xml><?xml version="1.0" encoding="utf-8"?>
<ds:datastoreItem xmlns:ds="http://schemas.openxmlformats.org/officeDocument/2006/customXml" ds:itemID="{8BCE553A-EE8A-4DEB-BA20-C13961CC8B36}"/>
</file>

<file path=customXml/itemProps4.xml><?xml version="1.0" encoding="utf-8"?>
<ds:datastoreItem xmlns:ds="http://schemas.openxmlformats.org/officeDocument/2006/customXml" ds:itemID="{430A7604-FE5B-4CCB-B36F-76BBDF446311}"/>
</file>

<file path=customXml/itemProps5.xml><?xml version="1.0" encoding="utf-8"?>
<ds:datastoreItem xmlns:ds="http://schemas.openxmlformats.org/officeDocument/2006/customXml" ds:itemID="{0D0194F1-0EC7-4F57-BAF2-0776D92FCAA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13232</TotalTime>
  <Words>1590</Words>
  <Application>Microsoft Office PowerPoint</Application>
  <PresentationFormat>Custom</PresentationFormat>
  <Paragraphs>479</Paragraphs>
  <Slides>18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Wingdings</vt:lpstr>
      <vt:lpstr>Symbol</vt:lpstr>
      <vt:lpstr>ABBvoiceOffice</vt:lpstr>
      <vt:lpstr>Arial</vt:lpstr>
      <vt:lpstr>ABB Master</vt:lpstr>
      <vt:lpstr>EV Infrastructure</vt:lpstr>
      <vt:lpstr>ABB: the pioneering technology leader</vt:lpstr>
      <vt:lpstr>ABB in Australia</vt:lpstr>
      <vt:lpstr>Well-to-wheel efficiency of alternative fuels</vt:lpstr>
      <vt:lpstr>EV fast charging and global standardization</vt:lpstr>
      <vt:lpstr>ABB is global charging partner for Car and Bus OEM’s</vt:lpstr>
      <vt:lpstr>ABB ECVI</vt:lpstr>
      <vt:lpstr>PowerPoint Presentation</vt:lpstr>
      <vt:lpstr>Public and commercial car charging – use cases</vt:lpstr>
      <vt:lpstr>Public and commercial car charging – use cases</vt:lpstr>
      <vt:lpstr>Multi-standard charger solution Terra 53 &amp; Terra 23</vt:lpstr>
      <vt:lpstr>Terra HP Series: 350 kW dual output</vt:lpstr>
      <vt:lpstr>eBus and heavy vehicle charging: 50 kW – 600 kW </vt:lpstr>
      <vt:lpstr>Connected Services</vt:lpstr>
      <vt:lpstr>Platform based integration of an ABB EV charger</vt:lpstr>
      <vt:lpstr>ABB offers solutions for the complete value chain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</dc:creator>
  <cp:lastModifiedBy>Dino Hadzic</cp:lastModifiedBy>
  <cp:revision>364</cp:revision>
  <dcterms:created xsi:type="dcterms:W3CDTF">2016-10-27T06:56:12Z</dcterms:created>
  <dcterms:modified xsi:type="dcterms:W3CDTF">2018-02-13T01:46:52Z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0x010100A6113086DC73B842B7D060591F1D1F2D020200C0720D9A5485ED45ADC2FF5EDE309FA7</vt:lpwstr>
  </property>
  <property fmtid="{D5CDD505-2E9C-101B-9397-08002B2CF9AE}" pid="3" name="Hansard Member">
    <vt:lpwstr/>
  </property>
  <property fmtid="{D5CDD505-2E9C-101B-9397-08002B2CF9AE}" pid="4" name="Committee Type">
    <vt:lpwstr>82;#Standing|c6eac104-10be-430c-9143-8ced1c7c473c</vt:lpwstr>
  </property>
  <property fmtid="{D5CDD505-2E9C-101B-9397-08002B2CF9AE}" pid="5" name="Committee Inquiry">
    <vt:lpwstr>169;#Inquiry into electric vehicles|50e71026-1577-423d-9df5-3289468e761c</vt:lpwstr>
  </property>
  <property fmtid="{D5CDD505-2E9C-101B-9397-08002B2CF9AE}" pid="6" name="House">
    <vt:lpwstr>1;#Legislative Council|6c85d7f4-b2da-4436-92e1-7df20d4cb55e</vt:lpwstr>
  </property>
  <property fmtid="{D5CDD505-2E9C-101B-9397-08002B2CF9AE}" pid="7" name="Committee">
    <vt:lpwstr>2;#Legislative Council Economy and Infrastructure Committee|62419f19-3c23-4e2a-baa8-0f4fd31bac70</vt:lpwstr>
  </property>
  <property fmtid="{D5CDD505-2E9C-101B-9397-08002B2CF9AE}" pid="8" name="_dlc_DocIdItemGuid">
    <vt:lpwstr>87d973d4-6de2-43f2-a537-284e17e83c97</vt:lpwstr>
  </property>
  <property fmtid="{D5CDD505-2E9C-101B-9397-08002B2CF9AE}" pid="9" name="_docset_NoMedatataSyncRequired">
    <vt:lpwstr>False</vt:lpwstr>
  </property>
</Properties>
</file>