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5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E50AC-5EAE-46FD-A0E0-4E90E256BC23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2DFB8-8C85-4BCF-BDEB-3BA88C7567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37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2DFB8-8C85-4BCF-BDEB-3BA88C7567A3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216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430B-97B7-4D21-8BDA-DE302C00BE57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4BFF-3542-4FBE-8E63-E9F6A53A31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829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430B-97B7-4D21-8BDA-DE302C00BE57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4BFF-3542-4FBE-8E63-E9F6A53A31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232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430B-97B7-4D21-8BDA-DE302C00BE57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4BFF-3542-4FBE-8E63-E9F6A53A31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780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430B-97B7-4D21-8BDA-DE302C00BE57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4BFF-3542-4FBE-8E63-E9F6A53A31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476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430B-97B7-4D21-8BDA-DE302C00BE57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4BFF-3542-4FBE-8E63-E9F6A53A31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098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430B-97B7-4D21-8BDA-DE302C00BE57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4BFF-3542-4FBE-8E63-E9F6A53A31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97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430B-97B7-4D21-8BDA-DE302C00BE57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4BFF-3542-4FBE-8E63-E9F6A53A31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97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430B-97B7-4D21-8BDA-DE302C00BE57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4BFF-3542-4FBE-8E63-E9F6A53A31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880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430B-97B7-4D21-8BDA-DE302C00BE57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4BFF-3542-4FBE-8E63-E9F6A53A31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617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430B-97B7-4D21-8BDA-DE302C00BE57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4BFF-3542-4FBE-8E63-E9F6A53A31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768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430B-97B7-4D21-8BDA-DE302C00BE57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4BFF-3542-4FBE-8E63-E9F6A53A31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574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1430B-97B7-4D21-8BDA-DE302C00BE57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4BFF-3542-4FBE-8E63-E9F6A53A31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13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003324" y="295910"/>
            <a:ext cx="2910970" cy="2067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EV support examples:</a:t>
            </a:r>
            <a:br>
              <a:rPr lang="en-AU" dirty="0" smtClean="0"/>
            </a:br>
            <a:r>
              <a:rPr lang="en-AU" dirty="0" smtClean="0"/>
              <a:t>Australia &amp; overseas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08262"/>
          </a:xfrm>
        </p:spPr>
        <p:txBody>
          <a:bodyPr>
            <a:normAutofit/>
          </a:bodyPr>
          <a:lstStyle/>
          <a:p>
            <a:r>
              <a:rPr lang="en-AU" dirty="0" smtClean="0"/>
              <a:t>Part of AEVA presentation to: </a:t>
            </a:r>
          </a:p>
          <a:p>
            <a:r>
              <a:rPr lang="en-AU" dirty="0" smtClean="0"/>
              <a:t>STANDING </a:t>
            </a:r>
            <a:r>
              <a:rPr lang="en-AU" dirty="0"/>
              <a:t>COMMITTEE ON </a:t>
            </a:r>
            <a:r>
              <a:rPr lang="en-AU" dirty="0" smtClean="0"/>
              <a:t>ECONOMY AND INFRASTRUCTURE</a:t>
            </a:r>
            <a:endParaRPr lang="en-AU" dirty="0"/>
          </a:p>
          <a:p>
            <a:r>
              <a:rPr lang="en-AU" dirty="0" smtClean="0"/>
              <a:t>Parliamentary Inquiry into Electric </a:t>
            </a:r>
            <a:r>
              <a:rPr lang="en-AU" dirty="0"/>
              <a:t>Vehicles</a:t>
            </a:r>
          </a:p>
        </p:txBody>
      </p:sp>
    </p:spTree>
    <p:extLst>
      <p:ext uri="{BB962C8B-B14F-4D97-AF65-F5344CB8AC3E}">
        <p14:creationId xmlns:p14="http://schemas.microsoft.com/office/powerpoint/2010/main" val="17874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65125"/>
            <a:ext cx="11480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>
                <a:solidFill>
                  <a:srgbClr val="FF0000"/>
                </a:solidFill>
              </a:rPr>
              <a:t>Addendum</a:t>
            </a:r>
            <a:r>
              <a:rPr lang="en-AU" b="1" dirty="0" smtClean="0">
                <a:solidFill>
                  <a:srgbClr val="FF0000"/>
                </a:solidFill>
              </a:rPr>
              <a:t>:</a:t>
            </a:r>
            <a:br>
              <a:rPr lang="en-AU" b="1" dirty="0" smtClean="0">
                <a:solidFill>
                  <a:srgbClr val="FF0000"/>
                </a:solidFill>
              </a:rPr>
            </a:br>
            <a:r>
              <a:rPr lang="en-AU" b="1" dirty="0" smtClean="0">
                <a:solidFill>
                  <a:srgbClr val="FF0000"/>
                </a:solidFill>
              </a:rPr>
              <a:t>EV vs ICE emissions for 10000 km, </a:t>
            </a:r>
            <a:r>
              <a:rPr lang="en-AU" b="1" dirty="0">
                <a:solidFill>
                  <a:srgbClr val="FF0000"/>
                </a:solidFill>
              </a:rPr>
              <a:t>well to wheel, 2017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1911" y="1690688"/>
            <a:ext cx="9369778" cy="4854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36089" y="6544910"/>
            <a:ext cx="39511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 smtClean="0"/>
              <a:t>Reference</a:t>
            </a:r>
            <a:r>
              <a:rPr lang="en-AU" sz="1050" dirty="0"/>
              <a:t>: </a:t>
            </a:r>
            <a:r>
              <a:rPr lang="en-AU" sz="1050" dirty="0" err="1"/>
              <a:t>ReNew</a:t>
            </a:r>
            <a:r>
              <a:rPr lang="en-AU" sz="1050" dirty="0"/>
              <a:t> Edition 143 April – June 2018 (in production)</a:t>
            </a:r>
          </a:p>
        </p:txBody>
      </p:sp>
    </p:spTree>
    <p:extLst>
      <p:ext uri="{BB962C8B-B14F-4D97-AF65-F5344CB8AC3E}">
        <p14:creationId xmlns:p14="http://schemas.microsoft.com/office/powerpoint/2010/main" val="7646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22" y="365125"/>
            <a:ext cx="1134533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>
                <a:solidFill>
                  <a:srgbClr val="FF0000"/>
                </a:solidFill>
              </a:rPr>
              <a:t>Addendum: </a:t>
            </a:r>
            <a:br>
              <a:rPr lang="en-AU" b="1" dirty="0">
                <a:solidFill>
                  <a:srgbClr val="FF0000"/>
                </a:solidFill>
              </a:rPr>
            </a:br>
            <a:r>
              <a:rPr lang="en-AU" b="1" dirty="0">
                <a:solidFill>
                  <a:srgbClr val="FF0000"/>
                </a:solidFill>
              </a:rPr>
              <a:t>EV vs ICE emissions for 10000 km, well to wheel, </a:t>
            </a:r>
            <a:r>
              <a:rPr lang="en-AU" b="1" dirty="0" smtClean="0">
                <a:solidFill>
                  <a:srgbClr val="FF0000"/>
                </a:solidFill>
              </a:rPr>
              <a:t>2012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444" y="1825625"/>
            <a:ext cx="9265356" cy="4351338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10672" y="1825625"/>
            <a:ext cx="8770656" cy="4789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36089" y="6544910"/>
            <a:ext cx="39511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 smtClean="0"/>
              <a:t>Reference</a:t>
            </a:r>
            <a:r>
              <a:rPr lang="en-AU" sz="1050" dirty="0"/>
              <a:t>: </a:t>
            </a:r>
            <a:r>
              <a:rPr lang="en-AU" sz="1050" dirty="0" err="1"/>
              <a:t>ReNew</a:t>
            </a:r>
            <a:r>
              <a:rPr lang="en-AU" sz="1050" dirty="0"/>
              <a:t> Edition 143 April – June 2018 (in production)</a:t>
            </a:r>
          </a:p>
        </p:txBody>
      </p:sp>
    </p:spTree>
    <p:extLst>
      <p:ext uri="{BB962C8B-B14F-4D97-AF65-F5344CB8AC3E}">
        <p14:creationId xmlns:p14="http://schemas.microsoft.com/office/powerpoint/2010/main" val="25655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22" y="365125"/>
            <a:ext cx="11345334" cy="1325563"/>
          </a:xfrm>
        </p:spPr>
        <p:txBody>
          <a:bodyPr>
            <a:normAutofit/>
          </a:bodyPr>
          <a:lstStyle/>
          <a:p>
            <a:pPr algn="ctr"/>
            <a:r>
              <a:rPr lang="en-AU" b="1" dirty="0">
                <a:solidFill>
                  <a:srgbClr val="FF0000"/>
                </a:solidFill>
              </a:rPr>
              <a:t>Addendum: </a:t>
            </a:r>
            <a:br>
              <a:rPr lang="en-AU" b="1" dirty="0">
                <a:solidFill>
                  <a:srgbClr val="FF0000"/>
                </a:solidFill>
              </a:rPr>
            </a:br>
            <a:r>
              <a:rPr lang="en-AU" b="1" dirty="0" smtClean="0">
                <a:solidFill>
                  <a:srgbClr val="FF0000"/>
                </a:solidFill>
              </a:rPr>
              <a:t>Full grid CO2-e for each state, 2017 vs 2017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444" y="1825625"/>
            <a:ext cx="9265356" cy="4351338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50622" y="1825625"/>
            <a:ext cx="9211733" cy="4609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36089" y="6544910"/>
            <a:ext cx="39511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 smtClean="0"/>
              <a:t>Reference</a:t>
            </a:r>
            <a:r>
              <a:rPr lang="en-AU" sz="1050" dirty="0"/>
              <a:t>: </a:t>
            </a:r>
            <a:r>
              <a:rPr lang="en-AU" sz="1050" dirty="0" err="1"/>
              <a:t>ReNew</a:t>
            </a:r>
            <a:r>
              <a:rPr lang="en-AU" sz="1050" dirty="0"/>
              <a:t> Edition 143 April – June 2018 (in production)</a:t>
            </a:r>
          </a:p>
        </p:txBody>
      </p:sp>
    </p:spTree>
    <p:extLst>
      <p:ext uri="{BB962C8B-B14F-4D97-AF65-F5344CB8AC3E}">
        <p14:creationId xmlns:p14="http://schemas.microsoft.com/office/powerpoint/2010/main" val="29904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5400" b="1" dirty="0" smtClean="0">
                <a:solidFill>
                  <a:schemeClr val="accent1"/>
                </a:solidFill>
              </a:rPr>
              <a:t>City of Adelaide support</a:t>
            </a:r>
            <a:endParaRPr lang="en-AU" sz="54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75594"/>
            <a:ext cx="11162292" cy="49878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575672"/>
            <a:ext cx="1433689" cy="11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b="1" dirty="0" smtClean="0">
                <a:solidFill>
                  <a:schemeClr val="accent1"/>
                </a:solidFill>
              </a:rPr>
              <a:t>WA: AEVA and RAC support</a:t>
            </a:r>
            <a:endParaRPr lang="en-AU" sz="54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500" y="1491355"/>
            <a:ext cx="7029450" cy="515048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1355" y="5520267"/>
            <a:ext cx="1433689" cy="1175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93066" y="6604084"/>
            <a:ext cx="778933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50" dirty="0" smtClean="0"/>
              <a:t>Reference: http</a:t>
            </a:r>
            <a:r>
              <a:rPr lang="en-AU" sz="1050" dirty="0"/>
              <a:t>://www.abc.net.au/news/2015-06-22/electric-highway-links-ev-drivers-from-perth-to-the-south-west/6565378</a:t>
            </a:r>
          </a:p>
        </p:txBody>
      </p:sp>
    </p:spTree>
    <p:extLst>
      <p:ext uri="{BB962C8B-B14F-4D97-AF65-F5344CB8AC3E}">
        <p14:creationId xmlns:p14="http://schemas.microsoft.com/office/powerpoint/2010/main" val="2659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6000" b="1" dirty="0" smtClean="0">
                <a:solidFill>
                  <a:schemeClr val="accent1"/>
                </a:solidFill>
              </a:rPr>
              <a:t>NSW: NRMA &amp; EVC support</a:t>
            </a:r>
            <a:endParaRPr lang="en-AU" sz="60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14" y="1690688"/>
            <a:ext cx="12150586" cy="483949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1355" y="5542845"/>
            <a:ext cx="1433689" cy="11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956" y="365125"/>
            <a:ext cx="4755444" cy="4353631"/>
          </a:xfrm>
        </p:spPr>
        <p:txBody>
          <a:bodyPr>
            <a:normAutofit/>
          </a:bodyPr>
          <a:lstStyle/>
          <a:p>
            <a:r>
              <a:rPr lang="en-AU" sz="5400" b="1" dirty="0" smtClean="0">
                <a:solidFill>
                  <a:schemeClr val="accent1"/>
                </a:solidFill>
              </a:rPr>
              <a:t>Queensland Government:</a:t>
            </a:r>
            <a:br>
              <a:rPr lang="en-AU" sz="5400" b="1" dirty="0" smtClean="0">
                <a:solidFill>
                  <a:schemeClr val="accent1"/>
                </a:solidFill>
              </a:rPr>
            </a:br>
            <a:r>
              <a:rPr lang="en-AU" sz="5400" b="1" dirty="0" smtClean="0">
                <a:solidFill>
                  <a:schemeClr val="accent1"/>
                </a:solidFill>
              </a:rPr>
              <a:t>EV charging network support</a:t>
            </a:r>
            <a:r>
              <a:rPr lang="en-AU" sz="1050" b="1" dirty="0" smtClean="0">
                <a:solidFill>
                  <a:schemeClr val="accent1"/>
                </a:solidFill>
              </a:rPr>
              <a:t/>
            </a:r>
            <a:br>
              <a:rPr lang="en-AU" sz="1050" b="1" dirty="0" smtClean="0">
                <a:solidFill>
                  <a:schemeClr val="accent1"/>
                </a:solidFill>
              </a:rPr>
            </a:br>
            <a:r>
              <a:rPr lang="en-AU" sz="1050" b="1" dirty="0" smtClean="0">
                <a:solidFill>
                  <a:schemeClr val="accent1"/>
                </a:solidFill>
              </a:rPr>
              <a:t/>
            </a:r>
            <a:br>
              <a:rPr lang="en-AU" sz="1050" b="1" dirty="0" smtClean="0">
                <a:solidFill>
                  <a:schemeClr val="accent1"/>
                </a:solidFill>
              </a:rPr>
            </a:br>
            <a:r>
              <a:rPr lang="en-AU" sz="1050" b="1" dirty="0">
                <a:solidFill>
                  <a:schemeClr val="accent1"/>
                </a:solidFill>
              </a:rPr>
              <a:t/>
            </a:r>
            <a:br>
              <a:rPr lang="en-AU" sz="1050" b="1" dirty="0">
                <a:solidFill>
                  <a:schemeClr val="accent1"/>
                </a:solidFill>
              </a:rPr>
            </a:br>
            <a:r>
              <a:rPr lang="en-AU" sz="800" dirty="0" smtClean="0"/>
              <a:t>Reference</a:t>
            </a:r>
            <a:r>
              <a:rPr lang="en-AU" sz="800" dirty="0"/>
              <a:t>: https://www.qld.gov.au/transport/projects/electricvehicles/map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344" y="46459"/>
            <a:ext cx="6829656" cy="6811541"/>
          </a:xfr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1572" y="5528952"/>
            <a:ext cx="1433689" cy="11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979" y="1847850"/>
            <a:ext cx="8485777" cy="5010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37"/>
            <a:ext cx="10515600" cy="1325563"/>
          </a:xfrm>
        </p:spPr>
        <p:txBody>
          <a:bodyPr/>
          <a:lstStyle/>
          <a:p>
            <a:r>
              <a:rPr lang="en-AU" sz="4800" b="1" dirty="0" smtClean="0">
                <a:solidFill>
                  <a:schemeClr val="accent1"/>
                </a:solidFill>
              </a:rPr>
              <a:t>South Australian government: EV support</a:t>
            </a:r>
            <a:r>
              <a:rPr lang="en-AU" dirty="0" smtClean="0"/>
              <a:t>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8434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PLUS: Major EV related announcement due this Friday (16.2.18)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pPr marL="0" indent="0">
              <a:buNone/>
            </a:pPr>
            <a:endParaRPr lang="en-AU" sz="1050" dirty="0" smtClean="0"/>
          </a:p>
          <a:p>
            <a:pPr marL="0" indent="0">
              <a:buNone/>
            </a:pPr>
            <a:endParaRPr lang="en-AU" sz="1050" dirty="0"/>
          </a:p>
          <a:p>
            <a:pPr marL="0" indent="0">
              <a:buNone/>
            </a:pPr>
            <a:endParaRPr lang="en-AU" sz="1050" dirty="0" smtClean="0"/>
          </a:p>
          <a:p>
            <a:pPr marL="0" indent="0">
              <a:buNone/>
            </a:pPr>
            <a:endParaRPr lang="en-AU" sz="1050" dirty="0"/>
          </a:p>
          <a:p>
            <a:pPr marL="0" indent="0">
              <a:buNone/>
            </a:pPr>
            <a:endParaRPr lang="en-AU" sz="1050" dirty="0" smtClean="0"/>
          </a:p>
          <a:p>
            <a:pPr marL="0" indent="0">
              <a:buNone/>
            </a:pPr>
            <a:r>
              <a:rPr lang="en-AU" sz="1050" dirty="0" smtClean="0"/>
              <a:t>Reference: http</a:t>
            </a:r>
            <a:r>
              <a:rPr lang="en-AU" sz="1050" dirty="0"/>
              <a:t>://www.renewablessa.sa.gov.au/topic/zero-emission-vehicles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1355" y="5589166"/>
            <a:ext cx="1433689" cy="11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65125"/>
            <a:ext cx="11391900" cy="1325563"/>
          </a:xfrm>
        </p:spPr>
        <p:txBody>
          <a:bodyPr>
            <a:noAutofit/>
          </a:bodyPr>
          <a:lstStyle/>
          <a:p>
            <a:pPr algn="ctr"/>
            <a:r>
              <a:rPr lang="en-AU" sz="5400" b="1" dirty="0" smtClean="0">
                <a:solidFill>
                  <a:schemeClr val="accent1"/>
                </a:solidFill>
              </a:rPr>
              <a:t>Charging plugs and standards are settled</a:t>
            </a:r>
            <a:endParaRPr lang="en-AU" sz="5400" b="1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1718" y="1622498"/>
            <a:ext cx="9056282" cy="523550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11718" y="3467100"/>
            <a:ext cx="1683932" cy="51435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825" y="3838575"/>
            <a:ext cx="3305175" cy="30194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87718" y="5599290"/>
            <a:ext cx="1433689" cy="1175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934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800" dirty="0" smtClean="0"/>
              <a:t>Reference: https</a:t>
            </a:r>
            <a:r>
              <a:rPr lang="en-AU" sz="800" dirty="0"/>
              <a:t>://www.fcai.com.au/news/publication/index/year/all/month/all/publication/99</a:t>
            </a:r>
          </a:p>
        </p:txBody>
      </p:sp>
    </p:spTree>
    <p:extLst>
      <p:ext uri="{BB962C8B-B14F-4D97-AF65-F5344CB8AC3E}">
        <p14:creationId xmlns:p14="http://schemas.microsoft.com/office/powerpoint/2010/main" val="4335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AU" sz="4800" b="1" dirty="0" smtClean="0">
                <a:solidFill>
                  <a:schemeClr val="accent1"/>
                </a:solidFill>
              </a:rPr>
              <a:t>      12 </a:t>
            </a:r>
            <a:r>
              <a:rPr lang="en-AU" sz="4800" b="1" dirty="0">
                <a:solidFill>
                  <a:schemeClr val="accent1"/>
                </a:solidFill>
              </a:rPr>
              <a:t>cities will buy only electric buses from 2025</a:t>
            </a:r>
            <a:br>
              <a:rPr lang="en-AU" sz="4800" b="1" dirty="0">
                <a:solidFill>
                  <a:schemeClr val="accent1"/>
                </a:solidFill>
              </a:rPr>
            </a:br>
            <a:r>
              <a:rPr lang="en-AU" sz="4800" b="1" dirty="0">
                <a:solidFill>
                  <a:schemeClr val="accent1"/>
                </a:solidFill>
              </a:rPr>
              <a:t> </a:t>
            </a:r>
            <a:r>
              <a:rPr lang="en-AU" sz="4800" b="1" dirty="0" smtClean="0">
                <a:solidFill>
                  <a:schemeClr val="accent1"/>
                </a:solidFill>
              </a:rPr>
              <a:t>     - more </a:t>
            </a:r>
            <a:r>
              <a:rPr lang="en-AU" sz="4800" b="1" dirty="0">
                <a:solidFill>
                  <a:schemeClr val="accent1"/>
                </a:solidFill>
              </a:rPr>
              <a:t>expected to join</a:t>
            </a:r>
            <a:endParaRPr lang="en-AU" sz="4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i="1" dirty="0"/>
              <a:t>Mayors of London, Paris, Los Angeles, Copenhagen, Barcelona, Quito, Vancouver, Mexico City, Milan, Seattle, Auckland, and Cape Town all signed the C40 Fossil-Fuel-Free Streets Declaration, which pledges that they will add only fully electric buses to their cities' public transportation from </a:t>
            </a:r>
            <a:r>
              <a:rPr lang="en-AU" i="1" dirty="0" smtClean="0"/>
              <a:t>2025. </a:t>
            </a:r>
          </a:p>
          <a:p>
            <a:pPr marL="0" indent="0">
              <a:buNone/>
            </a:pPr>
            <a:r>
              <a:rPr lang="en-AU" dirty="0" smtClean="0"/>
              <a:t>Note:</a:t>
            </a:r>
          </a:p>
          <a:p>
            <a:pPr marL="0" indent="0">
              <a:buNone/>
            </a:pPr>
            <a:r>
              <a:rPr lang="en-AU" dirty="0" smtClean="0"/>
              <a:t>Each also pledged to </a:t>
            </a:r>
            <a:r>
              <a:rPr lang="en-AU" i="1" dirty="0" smtClean="0"/>
              <a:t>“ensure that a major</a:t>
            </a:r>
          </a:p>
          <a:p>
            <a:pPr marL="0" indent="0">
              <a:buNone/>
            </a:pPr>
            <a:r>
              <a:rPr lang="en-AU" i="1" dirty="0" smtClean="0"/>
              <a:t> </a:t>
            </a:r>
            <a:r>
              <a:rPr lang="en-AU" i="1" dirty="0"/>
              <a:t>area </a:t>
            </a:r>
            <a:r>
              <a:rPr lang="en-AU" i="1" dirty="0" smtClean="0"/>
              <a:t>of their </a:t>
            </a:r>
            <a:r>
              <a:rPr lang="en-AU" i="1" dirty="0"/>
              <a:t>city is zero emission by </a:t>
            </a:r>
            <a:r>
              <a:rPr lang="en-AU" i="1" dirty="0" smtClean="0"/>
              <a:t>2030”</a:t>
            </a:r>
          </a:p>
          <a:p>
            <a:pPr marL="914400" lvl="2" indent="0">
              <a:buNone/>
            </a:pPr>
            <a:endParaRPr lang="en-AU" sz="1050" dirty="0" smtClean="0"/>
          </a:p>
          <a:p>
            <a:pPr marL="914400" lvl="2" indent="0">
              <a:buNone/>
            </a:pPr>
            <a:endParaRPr lang="en-AU" sz="1050" dirty="0"/>
          </a:p>
          <a:p>
            <a:pPr marL="914400" lvl="2" indent="0">
              <a:buNone/>
            </a:pPr>
            <a:r>
              <a:rPr lang="en-AU" sz="1050" dirty="0" smtClean="0"/>
              <a:t>References: </a:t>
            </a:r>
            <a:endParaRPr lang="en-AU" sz="1050" dirty="0"/>
          </a:p>
          <a:p>
            <a:pPr lvl="2"/>
            <a:r>
              <a:rPr lang="en-AU" sz="1050" dirty="0" smtClean="0"/>
              <a:t>Green </a:t>
            </a:r>
            <a:r>
              <a:rPr lang="en-AU" sz="1050" dirty="0"/>
              <a:t>Car </a:t>
            </a:r>
            <a:r>
              <a:rPr lang="en-AU" sz="1050" dirty="0" smtClean="0"/>
              <a:t>Reports: November </a:t>
            </a:r>
            <a:r>
              <a:rPr lang="en-AU" sz="1050" dirty="0"/>
              <a:t>14, </a:t>
            </a:r>
            <a:r>
              <a:rPr lang="en-AU" sz="1050" dirty="0" smtClean="0"/>
              <a:t>2017; </a:t>
            </a:r>
            <a:endParaRPr lang="en-AU" sz="1050" dirty="0"/>
          </a:p>
          <a:p>
            <a:pPr lvl="2"/>
            <a:r>
              <a:rPr lang="en-AU" sz="1050" dirty="0" smtClean="0"/>
              <a:t>C40 cities: http</a:t>
            </a:r>
            <a:r>
              <a:rPr lang="en-AU" sz="1050" dirty="0"/>
              <a:t>://www.c40.org/other/fossil-fuel-free-streets-declaration</a:t>
            </a:r>
          </a:p>
          <a:p>
            <a:pPr marL="0" indent="0">
              <a:buNone/>
            </a:pPr>
            <a:endParaRPr lang="en-AU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777" y="3571875"/>
            <a:ext cx="4657224" cy="328215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13714" y="5619666"/>
            <a:ext cx="1448972" cy="114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08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AU" sz="4800" b="1" dirty="0" smtClean="0">
                <a:solidFill>
                  <a:schemeClr val="accent1"/>
                </a:solidFill>
              </a:rPr>
              <a:t>Internal Combustion Engine (ICE) era is ending:</a:t>
            </a:r>
            <a:endParaRPr lang="en-AU" sz="4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9" y="1390650"/>
            <a:ext cx="11765574" cy="5467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 dirty="0" smtClean="0"/>
              <a:t>Countries with legislated or planning sales bans of new ICE vehicles:</a:t>
            </a:r>
          </a:p>
          <a:p>
            <a:r>
              <a:rPr lang="en-AU" sz="3200" b="1" dirty="0" smtClean="0"/>
              <a:t>Norway: </a:t>
            </a:r>
            <a:r>
              <a:rPr lang="en-AU" sz="3200" dirty="0" smtClean="0"/>
              <a:t>2025</a:t>
            </a:r>
          </a:p>
          <a:p>
            <a:r>
              <a:rPr lang="en-AU" sz="3200" b="1" dirty="0" smtClean="0"/>
              <a:t>Holland: </a:t>
            </a:r>
            <a:r>
              <a:rPr lang="en-AU" sz="3200" dirty="0" smtClean="0"/>
              <a:t>2025 (2030 for ICE registration renewals)</a:t>
            </a:r>
          </a:p>
          <a:p>
            <a:r>
              <a:rPr lang="en-AU" sz="3200" b="1" dirty="0" smtClean="0"/>
              <a:t>India: </a:t>
            </a:r>
            <a:r>
              <a:rPr lang="en-AU" sz="3200" dirty="0" smtClean="0"/>
              <a:t>2030</a:t>
            </a:r>
          </a:p>
          <a:p>
            <a:r>
              <a:rPr lang="en-AU" sz="3200" b="1" dirty="0" smtClean="0"/>
              <a:t>France: </a:t>
            </a:r>
            <a:r>
              <a:rPr lang="en-AU" sz="3200" dirty="0" smtClean="0"/>
              <a:t>2040</a:t>
            </a:r>
          </a:p>
          <a:p>
            <a:r>
              <a:rPr lang="en-AU" sz="3200" b="1" dirty="0" smtClean="0"/>
              <a:t>England: </a:t>
            </a:r>
            <a:r>
              <a:rPr lang="en-AU" sz="3200" dirty="0" smtClean="0"/>
              <a:t>2040</a:t>
            </a:r>
          </a:p>
          <a:p>
            <a:r>
              <a:rPr lang="en-AU" sz="3200" b="1" dirty="0" smtClean="0"/>
              <a:t>California: </a:t>
            </a:r>
            <a:r>
              <a:rPr lang="en-AU" sz="3200" dirty="0" smtClean="0"/>
              <a:t>legislation for 2040 just introduced to legislature</a:t>
            </a:r>
          </a:p>
          <a:p>
            <a:r>
              <a:rPr lang="en-AU" sz="3200" b="1" dirty="0" smtClean="0"/>
              <a:t>China: (Now world’s biggest vehicle market)</a:t>
            </a:r>
          </a:p>
          <a:p>
            <a:pPr marL="0" indent="0">
              <a:buNone/>
            </a:pPr>
            <a:r>
              <a:rPr lang="en-AU" sz="3200" b="1" dirty="0" smtClean="0"/>
              <a:t>   - </a:t>
            </a:r>
            <a:r>
              <a:rPr lang="en-AU" sz="3200" dirty="0" smtClean="0"/>
              <a:t>20% EV by 2025; date for total end to be announced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4160" y="5261317"/>
            <a:ext cx="1627163" cy="139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mmittee Transcript Document" ma:contentTypeID="0x010100A6113086DC73B842B7D060591F1D1F2D020200C0720D9A5485ED45ADC2FF5EDE309FA7" ma:contentTypeVersion="36" ma:contentTypeDescription="Create a new document." ma:contentTypeScope="" ma:versionID="e52877d7feab36bfeddb7f8cc9f5d553">
  <xsd:schema xmlns:xsd="http://www.w3.org/2001/XMLSchema" xmlns:xs="http://www.w3.org/2001/XMLSchema" xmlns:p="http://schemas.microsoft.com/office/2006/metadata/properties" xmlns:ns2="46c61757-ad04-49d5-a16a-4020ae46aeb3" xmlns:ns3="c35bed46-8fc3-45b8-8dd6-aacfd9839516" targetNamespace="http://schemas.microsoft.com/office/2006/metadata/properties" ma:root="true" ma:fieldsID="5fb501309d8927c6d13cd514116a9ed7" ns2:_="" ns3:_="">
    <xsd:import namespace="46c61757-ad04-49d5-a16a-4020ae46aeb3"/>
    <xsd:import namespace="c35bed46-8fc3-45b8-8dd6-aacfd9839516"/>
    <xsd:element name="properties">
      <xsd:complexType>
        <xsd:sequence>
          <xsd:element name="documentManagement">
            <xsd:complexType>
              <xsd:all>
                <xsd:element ref="ns2:Business_x005f_x0020_Identifier" minOccurs="0"/>
                <xsd:element ref="ns2:m3eeb9610e9c4640880ac1fecc69d01a" minOccurs="0"/>
                <xsd:element ref="ns2:TaxCatchAll" minOccurs="0"/>
                <xsd:element ref="ns2:TaxCatchAllLabel" minOccurs="0"/>
                <xsd:element ref="ns2:Committee_x0020_Start_x0020_Date" minOccurs="0"/>
                <xsd:element ref="ns2:Committee_x0020_End_x0020_Date" minOccurs="0"/>
                <xsd:element ref="ns2:DocumentKey" minOccurs="0"/>
                <xsd:element ref="ns2:PublishStatus" minOccurs="0"/>
                <xsd:element ref="ns2:Committee_x0020_Inquiry_x0020_Start_x0020_Date" minOccurs="0"/>
                <xsd:element ref="ns2:Committee_x0020_Inquiry_x0020_End_x0020_Date" minOccurs="0"/>
                <xsd:element ref="ns3:MemberTaxHTField0" minOccurs="0"/>
                <xsd:element ref="ns2:Witness_x005f_x0020_Id" minOccurs="0"/>
                <xsd:element ref="ns2:g6a0eebaf0724e87b07e787b0a6687af" minOccurs="0"/>
                <xsd:element ref="ns2:a559cadfb9a242f5b73f63650095a147" minOccurs="0"/>
                <xsd:element ref="ns2:pf0be3ffd4e84049b08b651cf27bfd3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61757-ad04-49d5-a16a-4020ae46aeb3" elementFormDefault="qualified">
    <xsd:import namespace="http://schemas.microsoft.com/office/2006/documentManagement/types"/>
    <xsd:import namespace="http://schemas.microsoft.com/office/infopath/2007/PartnerControls"/>
    <xsd:element name="Business_x005f_x0020_Identifier" ma:index="8" nillable="true" ma:displayName="Business Identifier" ma:indexed="true" ma:internalName="Business_x0020_Identifier" ma:readOnly="false">
      <xsd:simpleType>
        <xsd:restriction base="dms:Text"/>
      </xsd:simpleType>
    </xsd:element>
    <xsd:element name="m3eeb9610e9c4640880ac1fecc69d01a" ma:index="9" nillable="true" ma:taxonomy="true" ma:internalName="m3eeb9610e9c4640880ac1fecc69d01a" ma:taxonomyFieldName="House" ma:displayName="House" ma:indexed="true" ma:fieldId="{63eeb961-0e9c-4640-880a-c1fecc69d01a}" ma:sspId="64323c1c-cbf1-4b15-a593-91e189a21d22" ma:termSetId="57944e1a-04b1-4712-99d3-3d76444853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84609796-0e07-4ed4-af15-6fdaafe780e0}" ma:internalName="TaxCatchAll" ma:showField="CatchAllData" ma:web="c35bed46-8fc3-45b8-8dd6-aacfd9839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84609796-0e07-4ed4-af15-6fdaafe780e0}" ma:internalName="TaxCatchAllLabel" ma:readOnly="true" ma:showField="CatchAllDataLabel" ma:web="c35bed46-8fc3-45b8-8dd6-aacfd9839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mmittee_x0020_Start_x0020_Date" ma:index="13" nillable="true" ma:displayName="Committee Start Date" ma:format="DateOnly" ma:indexed="true" ma:internalName="Committee_x0020_Start_x0020_Date">
      <xsd:simpleType>
        <xsd:restriction base="dms:DateTime"/>
      </xsd:simpleType>
    </xsd:element>
    <xsd:element name="Committee_x0020_End_x0020_Date" ma:index="14" nillable="true" ma:displayName="Committee End Date" ma:format="DateOnly" ma:indexed="true" ma:internalName="Committee_x0020_End_x0020_Date">
      <xsd:simpleType>
        <xsd:restriction base="dms:DateTime"/>
      </xsd:simpleType>
    </xsd:element>
    <xsd:element name="DocumentKey" ma:index="15" nillable="true" ma:displayName="Document Key" ma:indexed="true" ma:internalName="DocumentKey">
      <xsd:simpleType>
        <xsd:restriction base="dms:Choice">
          <xsd:enumeration value="thumbnail"/>
          <xsd:enumeration value="photo"/>
          <xsd:enumeration value="attachment"/>
          <xsd:enumeration value="inaugural-speech"/>
          <xsd:enumeration value="digests"/>
          <xsd:enumeration value="minute-extracts"/>
          <xsd:enumeration value="introductory-document"/>
          <xsd:enumeration value="resolution-document"/>
          <xsd:enumeration value="terms-of-reference"/>
          <xsd:enumeration value="submissions"/>
          <xsd:enumeration value="transcripts"/>
          <xsd:enumeration value="schedule"/>
          <xsd:enumeration value="witness-transcripts"/>
          <xsd:enumeration value="reports-and-gov-responses"/>
          <xsd:enumeration value="other-documents"/>
          <xsd:enumeration value="attachments"/>
          <xsd:enumeration value="proof"/>
          <xsd:enumeration value="revised"/>
          <xsd:enumeration value="corrected"/>
          <xsd:enumeration value="question"/>
          <xsd:enumeration value="answer"/>
          <xsd:enumeration value="tabled-document"/>
          <xsd:enumeration value="not-tabled-document-la"/>
          <xsd:enumeration value="not-tabled-document-lc"/>
          <xsd:enumeration value="not-tabled-document-dispute"/>
          <xsd:enumeration value="petition-response"/>
        </xsd:restriction>
      </xsd:simpleType>
    </xsd:element>
    <xsd:element name="PublishStatus" ma:index="16" nillable="true" ma:displayName="Publish Status" ma:internalName="PublishStatus">
      <xsd:simpleType>
        <xsd:restriction base="dms:Choice">
          <xsd:enumeration value="Draft"/>
          <xsd:enumeration value="Published"/>
        </xsd:restriction>
      </xsd:simpleType>
    </xsd:element>
    <xsd:element name="Committee_x0020_Inquiry_x0020_Start_x0020_Date" ma:index="17" nillable="true" ma:displayName="Committee Inquiry Start Date" ma:format="DateOnly" ma:indexed="true" ma:internalName="Committee_x0020_Inquiry_x0020_Start_x0020_Date">
      <xsd:simpleType>
        <xsd:restriction base="dms:DateTime"/>
      </xsd:simpleType>
    </xsd:element>
    <xsd:element name="Committee_x0020_Inquiry_x0020_End_x0020_Date" ma:index="18" nillable="true" ma:displayName="Committee Inquiry End Date" ma:format="DateOnly" ma:indexed="true" ma:internalName="Committee_x0020_Inquiry_x0020_End_x0020_Date">
      <xsd:simpleType>
        <xsd:restriction base="dms:DateTime"/>
      </xsd:simpleType>
    </xsd:element>
    <xsd:element name="Witness_x005f_x0020_Id" ma:index="21" nillable="true" ma:displayName="Witness Id" ma:internalName="Witness_x0020_Id">
      <xsd:simpleType>
        <xsd:restriction base="dms:Text"/>
      </xsd:simpleType>
    </xsd:element>
    <xsd:element name="g6a0eebaf0724e87b07e787b0a6687af" ma:index="22" nillable="true" ma:taxonomy="true" ma:internalName="g6a0eebaf0724e87b07e787b0a6687af" ma:taxonomyFieldName="Committee" ma:displayName="Committee" ma:indexed="true" ma:fieldId="{06a0eeba-f072-4e87-b07e-787b0a6687af}" ma:sspId="64323c1c-cbf1-4b15-a593-91e189a21d22" ma:termSetId="b4046d15-f576-48c6-ad5e-8cba09d6ea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559cadfb9a242f5b73f63650095a147" ma:index="24" nillable="true" ma:taxonomy="true" ma:internalName="a559cadfb9a242f5b73f63650095a147" ma:taxonomyFieldName="Committee_x0020_Type" ma:displayName="Committee Type" ma:indexed="true" ma:fieldId="{a559cadf-b9a2-42f5-b73f-63650095a147}" ma:sspId="64323c1c-cbf1-4b15-a593-91e189a21d22" ma:termSetId="09e68001-ef80-4fd0-87ea-36e067212e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0be3ffd4e84049b08b651cf27bfd30" ma:index="26" nillable="true" ma:taxonomy="true" ma:internalName="pf0be3ffd4e84049b08b651cf27bfd30" ma:taxonomyFieldName="Committee_x0020_Inquiry" ma:displayName="Committee Inquiry" ma:indexed="true" ma:fieldId="{9f0be3ff-d4e8-4049-b08b-651cf27bfd30}" ma:sspId="64323c1c-cbf1-4b15-a593-91e189a21d22" ma:termSetId="fd240bf8-7a44-4aff-9475-1a702056b2b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bed46-8fc3-45b8-8dd6-aacfd9839516" elementFormDefault="qualified">
    <xsd:import namespace="http://schemas.microsoft.com/office/2006/documentManagement/types"/>
    <xsd:import namespace="http://schemas.microsoft.com/office/infopath/2007/PartnerControls"/>
    <xsd:element name="MemberTaxHTField0" ma:index="19" nillable="true" ma:taxonomy="true" ma:internalName="MemberTaxHTField0" ma:taxonomyFieldName="Hansard_x0020_Member" ma:displayName="Member" ma:default="" ma:fieldId="{c9fb69e6-177b-49ec-8627-96a823362ebd}" ma:taxonomyMulti="true" ma:sspId="64323c1c-cbf1-4b15-a593-91e189a21d22" ma:termSetId="5f9a1aad-f9d3-47b9-8812-cebc1c537b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64323c1c-cbf1-4b15-a593-91e189a21d22" ContentTypeId="0x010100A6113086DC73B842B7D060591F1D1F2D0202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_x005f_x0020_Identifier xmlns="46c61757-ad04-49d5-a16a-4020ae46aeb3">2812</Business_x005f_x0020_Identifier>
    <Witness_x005f_x0020_Id xmlns="46c61757-ad04-49d5-a16a-4020ae46aeb3">3905,3906</Witness_x005f_x0020_Id>
    <Committee_x0020_Start_x0020_Date xmlns="46c61757-ad04-49d5-a16a-4020ae46aeb3">2011-02-08T00:00:00+00:00</Committee_x0020_Start_x0020_Date>
    <PublishStatus xmlns="46c61757-ad04-49d5-a16a-4020ae46aeb3">Published</PublishStatus>
    <Committee_x0020_End_x0020_Date xmlns="46c61757-ad04-49d5-a16a-4020ae46aeb3" xsi:nil="true"/>
    <a559cadfb9a242f5b73f63650095a147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Standing</TermName>
          <TermId xmlns="http://schemas.microsoft.com/office/infopath/2007/PartnerControls">c6eac104-10be-430c-9143-8ced1c7c473c</TermId>
        </TermInfo>
      </Terms>
    </a559cadfb9a242f5b73f63650095a147>
    <g6a0eebaf0724e87b07e787b0a6687af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Council Economy and Infrastructure Committee</TermName>
          <TermId xmlns="http://schemas.microsoft.com/office/infopath/2007/PartnerControls">62419f19-3c23-4e2a-baa8-0f4fd31bac70</TermId>
        </TermInfo>
      </Terms>
    </g6a0eebaf0724e87b07e787b0a6687af>
    <m3eeb9610e9c4640880ac1fecc69d01a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Council</TermName>
          <TermId xmlns="http://schemas.microsoft.com/office/infopath/2007/PartnerControls">6c85d7f4-b2da-4436-92e1-7df20d4cb55e</TermId>
        </TermInfo>
      </Terms>
    </m3eeb9610e9c4640880ac1fecc69d01a>
    <Committee_x0020_Inquiry_x0020_Start_x0020_Date xmlns="46c61757-ad04-49d5-a16a-4020ae46aeb3">2017-02-08T00:00:00+00:00</Committee_x0020_Inquiry_x0020_Start_x0020_Date>
    <Committee_x0020_Inquiry_x0020_End_x0020_Date xmlns="46c61757-ad04-49d5-a16a-4020ae46aeb3">2018-11-02T00:00:00+00:00</Committee_x0020_Inquiry_x0020_End_x0020_Date>
    <TaxCatchAll xmlns="46c61757-ad04-49d5-a16a-4020ae46aeb3">
      <Value>82</Value>
      <Value>2</Value>
      <Value>1</Value>
      <Value>169</Value>
    </TaxCatchAll>
    <pf0be3ffd4e84049b08b651cf27bfd30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Inquiry into electric vehicles</TermName>
          <TermId xmlns="http://schemas.microsoft.com/office/infopath/2007/PartnerControls">50e71026-1577-423d-9df5-3289468e761c</TermId>
        </TermInfo>
      </Terms>
    </pf0be3ffd4e84049b08b651cf27bfd30>
    <DocumentKey xmlns="46c61757-ad04-49d5-a16a-4020ae46aeb3">witness-transcripts</DocumentKey>
    <MemberTaxHTField0 xmlns="c35bed46-8fc3-45b8-8dd6-aacfd9839516">
      <Terms xmlns="http://schemas.microsoft.com/office/infopath/2007/PartnerControls"/>
    </MemberTaxHTField0>
    <_dlc_DocId xmlns="c35bed46-8fc3-45b8-8dd6-aacfd9839516">NCSA7WS2RPFT-1476523702-2458</_dlc_DocId>
    <_dlc_DocIdUrl xmlns="c35bed46-8fc3-45b8-8dd6-aacfd9839516">
      <Url>https://pims-docs.parliament.vic.gov.au/lcdocs/_layouts/15/DocIdRedir.aspx?ID=NCSA7WS2RPFT-1476523702-2458</Url>
      <Description>NCSA7WS2RPFT-1476523702-2458</Description>
    </_dlc_DocIdUrl>
  </documentManagement>
</p:properties>
</file>

<file path=customXml/itemProps1.xml><?xml version="1.0" encoding="utf-8"?>
<ds:datastoreItem xmlns:ds="http://schemas.openxmlformats.org/officeDocument/2006/customXml" ds:itemID="{B4875511-CF03-4BB7-A68E-CF07F9D28DA0}"/>
</file>

<file path=customXml/itemProps2.xml><?xml version="1.0" encoding="utf-8"?>
<ds:datastoreItem xmlns:ds="http://schemas.openxmlformats.org/officeDocument/2006/customXml" ds:itemID="{30CFF9C8-25A0-4948-9D9D-A7DB73E2375C}"/>
</file>

<file path=customXml/itemProps3.xml><?xml version="1.0" encoding="utf-8"?>
<ds:datastoreItem xmlns:ds="http://schemas.openxmlformats.org/officeDocument/2006/customXml" ds:itemID="{53F5264A-2E22-4A08-9C17-C7E647498055}"/>
</file>

<file path=customXml/itemProps4.xml><?xml version="1.0" encoding="utf-8"?>
<ds:datastoreItem xmlns:ds="http://schemas.openxmlformats.org/officeDocument/2006/customXml" ds:itemID="{DFC74E5F-0628-4525-B652-7EBB125F06A8}"/>
</file>

<file path=customXml/itemProps5.xml><?xml version="1.0" encoding="utf-8"?>
<ds:datastoreItem xmlns:ds="http://schemas.openxmlformats.org/officeDocument/2006/customXml" ds:itemID="{EB959072-514E-4B08-869F-E8CC43A6B430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243</Words>
  <Application>Microsoft Office PowerPoint</Application>
  <PresentationFormat>Widescreen</PresentationFormat>
  <Paragraphs>50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EV support examples: Australia &amp; overseas</vt:lpstr>
      <vt:lpstr>City of Adelaide support</vt:lpstr>
      <vt:lpstr>WA: AEVA and RAC support</vt:lpstr>
      <vt:lpstr>NSW: NRMA &amp; EVC support</vt:lpstr>
      <vt:lpstr>Queensland Government: EV charging network support   Reference: https://www.qld.gov.au/transport/projects/electricvehicles/map</vt:lpstr>
      <vt:lpstr>South Australian government: EV support </vt:lpstr>
      <vt:lpstr>Charging plugs and standards are settled</vt:lpstr>
      <vt:lpstr>      12 cities will buy only electric buses from 2025       - more expected to join</vt:lpstr>
      <vt:lpstr>Internal Combustion Engine (ICE) era is ending:</vt:lpstr>
      <vt:lpstr>Addendum: EV vs ICE emissions for 10000 km, well to wheel, 2017</vt:lpstr>
      <vt:lpstr>Addendum:  EV vs ICE emissions for 10000 km, well to wheel, 2012</vt:lpstr>
      <vt:lpstr>Addendum:  Full grid CO2-e for each state, 2017 vs 2017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Bryce</dc:creator>
  <cp:lastModifiedBy>Bryce</cp:lastModifiedBy>
  <cp:revision>18</cp:revision>
  <dcterms:created xsi:type="dcterms:W3CDTF">2018-02-11T23:33:19Z</dcterms:created>
  <dcterms:modified xsi:type="dcterms:W3CDTF">2018-02-12T06:32:23Z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0x010100A6113086DC73B842B7D060591F1D1F2D020200C0720D9A5485ED45ADC2FF5EDE309FA7</vt:lpwstr>
  </property>
  <property fmtid="{D5CDD505-2E9C-101B-9397-08002B2CF9AE}" pid="3" name="Hansard Member">
    <vt:lpwstr/>
  </property>
  <property fmtid="{D5CDD505-2E9C-101B-9397-08002B2CF9AE}" pid="4" name="Committee Type">
    <vt:lpwstr>82;#Standing|c6eac104-10be-430c-9143-8ced1c7c473c</vt:lpwstr>
  </property>
  <property fmtid="{D5CDD505-2E9C-101B-9397-08002B2CF9AE}" pid="5" name="Committee Inquiry">
    <vt:lpwstr>169;#Inquiry into electric vehicles|50e71026-1577-423d-9df5-3289468e761c</vt:lpwstr>
  </property>
  <property fmtid="{D5CDD505-2E9C-101B-9397-08002B2CF9AE}" pid="6" name="House">
    <vt:lpwstr>1;#Legislative Council|6c85d7f4-b2da-4436-92e1-7df20d4cb55e</vt:lpwstr>
  </property>
  <property fmtid="{D5CDD505-2E9C-101B-9397-08002B2CF9AE}" pid="7" name="Committee">
    <vt:lpwstr>2;#Legislative Council Economy and Infrastructure Committee|62419f19-3c23-4e2a-baa8-0f4fd31bac70</vt:lpwstr>
  </property>
  <property fmtid="{D5CDD505-2E9C-101B-9397-08002B2CF9AE}" pid="8" name="_dlc_DocIdItemGuid">
    <vt:lpwstr>d9e65794-2a34-4e8b-8f32-c653aa259abf</vt:lpwstr>
  </property>
  <property fmtid="{D5CDD505-2E9C-101B-9397-08002B2CF9AE}" pid="9" name="_docset_NoMedatataSyncRequired">
    <vt:lpwstr>False</vt:lpwstr>
  </property>
</Properties>
</file>