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1" r:id="rId3"/>
    <p:sldId id="270" r:id="rId4"/>
    <p:sldId id="272" r:id="rId5"/>
    <p:sldId id="273" r:id="rId6"/>
    <p:sldId id="274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A6A"/>
    <a:srgbClr val="1F5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224" autoAdjust="0"/>
  </p:normalViewPr>
  <p:slideViewPr>
    <p:cSldViewPr>
      <p:cViewPr varScale="1">
        <p:scale>
          <a:sx n="110" d="100"/>
          <a:sy n="110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3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5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im_2\Documents\EVE\Energy%20Comparison\Comparitive%20Energy%20Consumption%20Trial%20Updated%20Feb%20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im_2\Documents\EVE\Energy%20Comparison\Comparitive%20Energy%20Consumption%20Trial%20Updated%20Feb%20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Tim_2\Documents\EVE\Energy%20Comparison\Comparitive%20Energy%20Consumption%20Trial%20Updated%20Feb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'Results and Calcs'!$AC$2</c:f>
              <c:strCache>
                <c:ptCount val="1"/>
                <c:pt idx="0">
                  <c:v>Petrol</c:v>
                </c:pt>
              </c:strCache>
            </c:strRef>
          </c:tx>
          <c:cat>
            <c:strRef>
              <c:f>'Results and Calcs'!$AB$3:$AB$8</c:f>
              <c:strCache>
                <c:ptCount val="6"/>
                <c:pt idx="0">
                  <c:v>Freeway</c:v>
                </c:pt>
                <c:pt idx="1">
                  <c:v>Free urban road</c:v>
                </c:pt>
                <c:pt idx="2">
                  <c:v>Taxi Run</c:v>
                </c:pt>
                <c:pt idx="3">
                  <c:v>Outer Urban Commute</c:v>
                </c:pt>
                <c:pt idx="4">
                  <c:v>Hill Climb</c:v>
                </c:pt>
                <c:pt idx="5">
                  <c:v>Combined</c:v>
                </c:pt>
              </c:strCache>
            </c:strRef>
          </c:cat>
          <c:val>
            <c:numRef>
              <c:f>'Results and Calcs'!$AC$3:$AC$8</c:f>
              <c:numCache>
                <c:formatCode>0</c:formatCode>
                <c:ptCount val="6"/>
                <c:pt idx="0">
                  <c:v>185.61</c:v>
                </c:pt>
                <c:pt idx="1">
                  <c:v>200.45880000000002</c:v>
                </c:pt>
                <c:pt idx="2">
                  <c:v>264.80360000000002</c:v>
                </c:pt>
                <c:pt idx="3">
                  <c:v>232.63120000000001</c:v>
                </c:pt>
                <c:pt idx="4">
                  <c:v>257.37920000000003</c:v>
                </c:pt>
                <c:pt idx="5">
                  <c:v>233.80425298790422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AE-4CC4-A771-55A17B3D7B7E}"/>
            </c:ext>
          </c:extLst>
        </c:ser>
        <c:ser>
          <c:idx val="1"/>
          <c:order val="1"/>
          <c:tx>
            <c:strRef>
              <c:f>'Results and Calcs'!$AD$2</c:f>
              <c:strCache>
                <c:ptCount val="1"/>
                <c:pt idx="0">
                  <c:v>EV on Vic power 2017</c:v>
                </c:pt>
              </c:strCache>
            </c:strRef>
          </c:tx>
          <c:val>
            <c:numRef>
              <c:f>'Results and Calcs'!$AD$3:$AD$8</c:f>
              <c:numCache>
                <c:formatCode>0</c:formatCode>
                <c:ptCount val="6"/>
                <c:pt idx="0">
                  <c:v>236.45962732919256</c:v>
                </c:pt>
                <c:pt idx="1">
                  <c:v>184.27499999999998</c:v>
                </c:pt>
                <c:pt idx="2">
                  <c:v>210.84269662921352</c:v>
                </c:pt>
                <c:pt idx="3">
                  <c:v>198.73979664900463</c:v>
                </c:pt>
                <c:pt idx="4">
                  <c:v>212.88588417365818</c:v>
                </c:pt>
                <c:pt idx="5">
                  <c:v>207.39587388088751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AE-4CC4-A771-55A17B3D7B7E}"/>
            </c:ext>
          </c:extLst>
        </c:ser>
        <c:ser>
          <c:idx val="2"/>
          <c:order val="2"/>
          <c:tx>
            <c:strRef>
              <c:f>'Results and Calcs'!$AE$2</c:f>
              <c:strCache>
                <c:ptCount val="1"/>
                <c:pt idx="0">
                  <c:v>EV on NEM 2017</c:v>
                </c:pt>
              </c:strCache>
            </c:strRef>
          </c:tx>
          <c:cat>
            <c:strRef>
              <c:f>'Results and Calcs'!$AB$3:$AB$8</c:f>
              <c:strCache>
                <c:ptCount val="6"/>
                <c:pt idx="0">
                  <c:v>Freeway</c:v>
                </c:pt>
                <c:pt idx="1">
                  <c:v>Free urban road</c:v>
                </c:pt>
                <c:pt idx="2">
                  <c:v>Taxi Run</c:v>
                </c:pt>
                <c:pt idx="3">
                  <c:v>Outer Urban Commute</c:v>
                </c:pt>
                <c:pt idx="4">
                  <c:v>Hill Climb</c:v>
                </c:pt>
                <c:pt idx="5">
                  <c:v>Combined</c:v>
                </c:pt>
              </c:strCache>
            </c:strRef>
          </c:cat>
          <c:val>
            <c:numRef>
              <c:f>'Results and Calcs'!$AE$3:$AE$8</c:f>
              <c:numCache>
                <c:formatCode>0</c:formatCode>
                <c:ptCount val="6"/>
                <c:pt idx="0">
                  <c:v>179.53416149068323</c:v>
                </c:pt>
                <c:pt idx="1">
                  <c:v>139.91249999999997</c:v>
                </c:pt>
                <c:pt idx="2">
                  <c:v>160.0842696629214</c:v>
                </c:pt>
                <c:pt idx="3">
                  <c:v>150.89503078905906</c:v>
                </c:pt>
                <c:pt idx="4">
                  <c:v>161.6355787244442</c:v>
                </c:pt>
                <c:pt idx="5">
                  <c:v>157.46723757622942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AE-4CC4-A771-55A17B3D7B7E}"/>
            </c:ext>
          </c:extLst>
        </c:ser>
        <c:ser>
          <c:idx val="3"/>
          <c:order val="3"/>
          <c:tx>
            <c:strRef>
              <c:f>'Results and Calcs'!$AF$2</c:f>
              <c:strCache>
                <c:ptCount val="1"/>
                <c:pt idx="0">
                  <c:v>EV on NEM 2020</c:v>
                </c:pt>
              </c:strCache>
            </c:strRef>
          </c:tx>
          <c:cat>
            <c:strRef>
              <c:f>'Results and Calcs'!$AB$3:$AB$8</c:f>
              <c:strCache>
                <c:ptCount val="6"/>
                <c:pt idx="0">
                  <c:v>Freeway</c:v>
                </c:pt>
                <c:pt idx="1">
                  <c:v>Free urban road</c:v>
                </c:pt>
                <c:pt idx="2">
                  <c:v>Taxi Run</c:v>
                </c:pt>
                <c:pt idx="3">
                  <c:v>Outer Urban Commute</c:v>
                </c:pt>
                <c:pt idx="4">
                  <c:v>Hill Climb</c:v>
                </c:pt>
                <c:pt idx="5">
                  <c:v>Combined</c:v>
                </c:pt>
              </c:strCache>
            </c:strRef>
          </c:cat>
          <c:val>
            <c:numRef>
              <c:f>'Results and Calcs'!$AF$3:$AF$8</c:f>
              <c:numCache>
                <c:formatCode>0</c:formatCode>
                <c:ptCount val="6"/>
                <c:pt idx="0">
                  <c:v>145.15993788819875</c:v>
                </c:pt>
                <c:pt idx="1">
                  <c:v>113.12437499999999</c:v>
                </c:pt>
                <c:pt idx="2">
                  <c:v>129.43398876404498</c:v>
                </c:pt>
                <c:pt idx="3">
                  <c:v>122.00415294286118</c:v>
                </c:pt>
                <c:pt idx="4">
                  <c:v>130.68827889549573</c:v>
                </c:pt>
                <c:pt idx="5">
                  <c:v>127.31802257687818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AE-4CC4-A771-55A17B3D7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602248"/>
        <c:axId val="333601072"/>
      </c:lineChart>
      <c:catAx>
        <c:axId val="333602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3601072"/>
        <c:crosses val="autoZero"/>
        <c:auto val="1"/>
        <c:lblAlgn val="ctr"/>
        <c:lblOffset val="100"/>
        <c:noMultiLvlLbl val="0"/>
      </c:catAx>
      <c:valAx>
        <c:axId val="333601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g/km CO</a:t>
                </a:r>
                <a:r>
                  <a:rPr lang="en-US" baseline="-25000" dirty="0"/>
                  <a:t>2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33602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'Results and Calcs'!$AC$21</c:f>
              <c:strCache>
                <c:ptCount val="1"/>
                <c:pt idx="0">
                  <c:v>Petrol Low</c:v>
                </c:pt>
              </c:strCache>
            </c:strRef>
          </c:tx>
          <c:cat>
            <c:strRef>
              <c:f>'Results and Calcs'!$AB$22:$AB$27</c:f>
              <c:strCache>
                <c:ptCount val="6"/>
                <c:pt idx="0">
                  <c:v>Freeway</c:v>
                </c:pt>
                <c:pt idx="1">
                  <c:v>Free urban road</c:v>
                </c:pt>
                <c:pt idx="2">
                  <c:v>Taxi Run</c:v>
                </c:pt>
                <c:pt idx="3">
                  <c:v>Outer Urban Commute</c:v>
                </c:pt>
                <c:pt idx="4">
                  <c:v>Hill Climb</c:v>
                </c:pt>
                <c:pt idx="5">
                  <c:v>Combined</c:v>
                </c:pt>
              </c:strCache>
            </c:strRef>
          </c:cat>
          <c:val>
            <c:numRef>
              <c:f>'Results and Calcs'!$AC$22:$AC$27</c:f>
              <c:numCache>
                <c:formatCode>0.0</c:formatCode>
                <c:ptCount val="6"/>
                <c:pt idx="0">
                  <c:v>8.7750000000000004</c:v>
                </c:pt>
                <c:pt idx="1">
                  <c:v>9.4769999999999985</c:v>
                </c:pt>
                <c:pt idx="2">
                  <c:v>12.518999999999998</c:v>
                </c:pt>
                <c:pt idx="3">
                  <c:v>10.997999999999999</c:v>
                </c:pt>
                <c:pt idx="4">
                  <c:v>12.167999999999999</c:v>
                </c:pt>
                <c:pt idx="5">
                  <c:v>11.053457895419749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29-45A6-8CA3-57BFE9E5B3FE}"/>
            </c:ext>
          </c:extLst>
        </c:ser>
        <c:ser>
          <c:idx val="2"/>
          <c:order val="1"/>
          <c:tx>
            <c:strRef>
              <c:f>'Results and Calcs'!$AF$21</c:f>
              <c:strCache>
                <c:ptCount val="1"/>
                <c:pt idx="0">
                  <c:v>Petrol High</c:v>
                </c:pt>
              </c:strCache>
            </c:strRef>
          </c:tx>
          <c:cat>
            <c:strRef>
              <c:f>'Results and Calcs'!$AB$22:$AB$27</c:f>
              <c:strCache>
                <c:ptCount val="6"/>
                <c:pt idx="0">
                  <c:v>Freeway</c:v>
                </c:pt>
                <c:pt idx="1">
                  <c:v>Free urban road</c:v>
                </c:pt>
                <c:pt idx="2">
                  <c:v>Taxi Run</c:v>
                </c:pt>
                <c:pt idx="3">
                  <c:v>Outer Urban Commute</c:v>
                </c:pt>
                <c:pt idx="4">
                  <c:v>Hill Climb</c:v>
                </c:pt>
                <c:pt idx="5">
                  <c:v>Combined</c:v>
                </c:pt>
              </c:strCache>
            </c:strRef>
          </c:cat>
          <c:val>
            <c:numRef>
              <c:f>'Results and Calcs'!$AF$22:$AF$27</c:f>
              <c:numCache>
                <c:formatCode>0.0</c:formatCode>
                <c:ptCount val="6"/>
                <c:pt idx="0">
                  <c:v>10.875</c:v>
                </c:pt>
                <c:pt idx="1">
                  <c:v>11.744999999999999</c:v>
                </c:pt>
                <c:pt idx="2">
                  <c:v>15.515000000000001</c:v>
                </c:pt>
                <c:pt idx="3">
                  <c:v>13.63</c:v>
                </c:pt>
                <c:pt idx="4">
                  <c:v>15.08</c:v>
                </c:pt>
                <c:pt idx="5">
                  <c:v>13.698729870391997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29-45A6-8CA3-57BFE9E5B3FE}"/>
            </c:ext>
          </c:extLst>
        </c:ser>
        <c:ser>
          <c:idx val="1"/>
          <c:order val="2"/>
          <c:tx>
            <c:strRef>
              <c:f>'Results and Calcs'!$AE$21</c:f>
              <c:strCache>
                <c:ptCount val="1"/>
                <c:pt idx="0">
                  <c:v>EV Low</c:v>
                </c:pt>
              </c:strCache>
            </c:strRef>
          </c:tx>
          <c:cat>
            <c:strRef>
              <c:f>'Results and Calcs'!$AB$22:$AB$27</c:f>
              <c:strCache>
                <c:ptCount val="6"/>
                <c:pt idx="0">
                  <c:v>Freeway</c:v>
                </c:pt>
                <c:pt idx="1">
                  <c:v>Free urban road</c:v>
                </c:pt>
                <c:pt idx="2">
                  <c:v>Taxi Run</c:v>
                </c:pt>
                <c:pt idx="3">
                  <c:v>Outer Urban Commute</c:v>
                </c:pt>
                <c:pt idx="4">
                  <c:v>Hill Climb</c:v>
                </c:pt>
                <c:pt idx="5">
                  <c:v>Combined</c:v>
                </c:pt>
              </c:strCache>
            </c:strRef>
          </c:cat>
          <c:val>
            <c:numRef>
              <c:f>'Results and Calcs'!$AE$22:$AE$27</c:f>
              <c:numCache>
                <c:formatCode>0.0</c:formatCode>
                <c:ptCount val="6"/>
                <c:pt idx="0">
                  <c:v>2.7959161490683226</c:v>
                </c:pt>
                <c:pt idx="1">
                  <c:v>2.1788812499999994</c:v>
                </c:pt>
                <c:pt idx="2">
                  <c:v>2.4930196629213488</c:v>
                </c:pt>
                <c:pt idx="3">
                  <c:v>2.3499140770442493</c:v>
                </c:pt>
                <c:pt idx="4">
                  <c:v>2.5171784637940884</c:v>
                </c:pt>
                <c:pt idx="5">
                  <c:v>2.4522641754249381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29-45A6-8CA3-57BFE9E5B3FE}"/>
            </c:ext>
          </c:extLst>
        </c:ser>
        <c:ser>
          <c:idx val="3"/>
          <c:order val="3"/>
          <c:tx>
            <c:strRef>
              <c:f>'Results and Calcs'!$AG$21</c:f>
              <c:strCache>
                <c:ptCount val="1"/>
                <c:pt idx="0">
                  <c:v>EV High</c:v>
                </c:pt>
              </c:strCache>
            </c:strRef>
          </c:tx>
          <c:cat>
            <c:strRef>
              <c:f>'Results and Calcs'!$AB$22:$AB$27</c:f>
              <c:strCache>
                <c:ptCount val="6"/>
                <c:pt idx="0">
                  <c:v>Freeway</c:v>
                </c:pt>
                <c:pt idx="1">
                  <c:v>Free urban road</c:v>
                </c:pt>
                <c:pt idx="2">
                  <c:v>Taxi Run</c:v>
                </c:pt>
                <c:pt idx="3">
                  <c:v>Outer Urban Commute</c:v>
                </c:pt>
                <c:pt idx="4">
                  <c:v>Hill Climb</c:v>
                </c:pt>
                <c:pt idx="5">
                  <c:v>Combined</c:v>
                </c:pt>
              </c:strCache>
            </c:strRef>
          </c:cat>
          <c:val>
            <c:numRef>
              <c:f>'Results and Calcs'!$AG$22:$AG$27</c:f>
              <c:numCache>
                <c:formatCode>0.0</c:formatCode>
                <c:ptCount val="6"/>
                <c:pt idx="0">
                  <c:v>5.8304813664596269</c:v>
                </c:pt>
                <c:pt idx="1">
                  <c:v>4.5437437499999991</c:v>
                </c:pt>
                <c:pt idx="2">
                  <c:v>5.1988342696629228</c:v>
                </c:pt>
                <c:pt idx="3">
                  <c:v>4.9004081340398082</c:v>
                </c:pt>
                <c:pt idx="4">
                  <c:v>5.2492139773560345</c:v>
                </c:pt>
                <c:pt idx="5">
                  <c:v>5.1138445568963284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29-45A6-8CA3-57BFE9E5B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125576"/>
        <c:axId val="366123224"/>
      </c:lineChart>
      <c:catAx>
        <c:axId val="366125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6123224"/>
        <c:crosses val="autoZero"/>
        <c:auto val="1"/>
        <c:lblAlgn val="ctr"/>
        <c:lblOffset val="100"/>
        <c:noMultiLvlLbl val="0"/>
      </c:catAx>
      <c:valAx>
        <c:axId val="366123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Opertaing Cost cents/km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66125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'Payback Calculations'!$B$7</c:f>
              <c:strCache>
                <c:ptCount val="1"/>
                <c:pt idx="0">
                  <c:v>10000 km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'Payback Calculations'!$A$8:$A$18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'Payback Calculations'!$B$8:$B$18</c:f>
              <c:numCache>
                <c:formatCode>_("$"* #,##0.00_);_("$"* \(#,##0.00\);_("$"* "-"??_);_(@_)</c:formatCode>
                <c:ptCount val="11"/>
                <c:pt idx="0">
                  <c:v>-15000</c:v>
                </c:pt>
                <c:pt idx="1">
                  <c:v>-13640.696048325477</c:v>
                </c:pt>
                <c:pt idx="2">
                  <c:v>-12281.392096650954</c:v>
                </c:pt>
                <c:pt idx="3">
                  <c:v>-10922.088144976431</c:v>
                </c:pt>
                <c:pt idx="4">
                  <c:v>-9562.7841933019081</c:v>
                </c:pt>
                <c:pt idx="5">
                  <c:v>-8203.4802416273851</c:v>
                </c:pt>
                <c:pt idx="6">
                  <c:v>-6844.1762899528612</c:v>
                </c:pt>
                <c:pt idx="7">
                  <c:v>-5484.8723382783373</c:v>
                </c:pt>
                <c:pt idx="8">
                  <c:v>-4125.5683866038135</c:v>
                </c:pt>
                <c:pt idx="9">
                  <c:v>-2766.2644349292896</c:v>
                </c:pt>
                <c:pt idx="10">
                  <c:v>-1406.9604832547657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CC-4DF2-AC28-CFD71A6B98B2}"/>
            </c:ext>
          </c:extLst>
        </c:ser>
        <c:ser>
          <c:idx val="1"/>
          <c:order val="1"/>
          <c:tx>
            <c:strRef>
              <c:f>'Payback Calculations'!$C$7</c:f>
              <c:strCache>
                <c:ptCount val="1"/>
                <c:pt idx="0">
                  <c:v>20 000 km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'Payback Calculations'!$A$8:$A$18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'Payback Calculations'!$C$8:$C$18</c:f>
              <c:numCache>
                <c:formatCode>_("$"* #,##0.00_);_("$"* \(#,##0.00\);_("$"* "-"??_);_(@_)</c:formatCode>
                <c:ptCount val="11"/>
                <c:pt idx="0">
                  <c:v>-15000</c:v>
                </c:pt>
                <c:pt idx="1">
                  <c:v>-12781.392096650952</c:v>
                </c:pt>
                <c:pt idx="2">
                  <c:v>-10562.784193301904</c:v>
                </c:pt>
                <c:pt idx="3">
                  <c:v>-8344.1762899528567</c:v>
                </c:pt>
                <c:pt idx="4">
                  <c:v>-6125.5683866038089</c:v>
                </c:pt>
                <c:pt idx="5">
                  <c:v>-3906.9604832547611</c:v>
                </c:pt>
                <c:pt idx="6">
                  <c:v>-1688.3525799057134</c:v>
                </c:pt>
                <c:pt idx="7">
                  <c:v>530.25532344333442</c:v>
                </c:pt>
                <c:pt idx="8">
                  <c:v>2748.8632267923822</c:v>
                </c:pt>
                <c:pt idx="9">
                  <c:v>4967.47113014143</c:v>
                </c:pt>
                <c:pt idx="10">
                  <c:v>7186.0790334904777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CC-4DF2-AC28-CFD71A6B98B2}"/>
            </c:ext>
          </c:extLst>
        </c:ser>
        <c:ser>
          <c:idx val="2"/>
          <c:order val="2"/>
          <c:tx>
            <c:strRef>
              <c:f>'Payback Calculations'!$D$7</c:f>
              <c:strCache>
                <c:ptCount val="1"/>
                <c:pt idx="0">
                  <c:v>30 000 km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'Payback Calculations'!$A$8:$A$18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'Payback Calculations'!$D$8:$D$18</c:f>
              <c:numCache>
                <c:formatCode>_("$"* #,##0.00_);_("$"* \(#,##0.00\);_("$"* "-"??_);_(@_)</c:formatCode>
                <c:ptCount val="11"/>
                <c:pt idx="0">
                  <c:v>-15000</c:v>
                </c:pt>
                <c:pt idx="1">
                  <c:v>-11922.088144976427</c:v>
                </c:pt>
                <c:pt idx="2">
                  <c:v>-8844.1762899528549</c:v>
                </c:pt>
                <c:pt idx="3">
                  <c:v>-5766.2644349292832</c:v>
                </c:pt>
                <c:pt idx="4">
                  <c:v>-2688.3525799057115</c:v>
                </c:pt>
                <c:pt idx="5">
                  <c:v>389.55927511786012</c:v>
                </c:pt>
                <c:pt idx="6">
                  <c:v>3467.4711301414318</c:v>
                </c:pt>
                <c:pt idx="7">
                  <c:v>6545.3829851650034</c:v>
                </c:pt>
                <c:pt idx="8">
                  <c:v>9623.2948401885751</c:v>
                </c:pt>
                <c:pt idx="9">
                  <c:v>12701.206695212146</c:v>
                </c:pt>
                <c:pt idx="10">
                  <c:v>15779.118550235718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2CC-4DF2-AC28-CFD71A6B98B2}"/>
            </c:ext>
          </c:extLst>
        </c:ser>
        <c:ser>
          <c:idx val="3"/>
          <c:order val="3"/>
          <c:tx>
            <c:strRef>
              <c:f>'Payback Calculations'!$E$7</c:f>
              <c:strCache>
                <c:ptCount val="1"/>
                <c:pt idx="0">
                  <c:v>50 000 km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'Payback Calculations'!$A$8:$A$18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'Payback Calculations'!$E$8:$E$18</c:f>
              <c:numCache>
                <c:formatCode>_("$"* #,##0.00_);_("$"* \(#,##0.00\);_("$"* "-"??_);_(@_)</c:formatCode>
                <c:ptCount val="11"/>
                <c:pt idx="0">
                  <c:v>-15000</c:v>
                </c:pt>
                <c:pt idx="1">
                  <c:v>-10203.480241627381</c:v>
                </c:pt>
                <c:pt idx="2">
                  <c:v>-5406.960483254762</c:v>
                </c:pt>
                <c:pt idx="3">
                  <c:v>-610.4407248821426</c:v>
                </c:pt>
                <c:pt idx="4">
                  <c:v>4186.0790334904768</c:v>
                </c:pt>
                <c:pt idx="5">
                  <c:v>8982.5987918630963</c:v>
                </c:pt>
                <c:pt idx="6">
                  <c:v>13779.118550235715</c:v>
                </c:pt>
                <c:pt idx="7">
                  <c:v>18575.638308608333</c:v>
                </c:pt>
                <c:pt idx="8">
                  <c:v>23372.158066980952</c:v>
                </c:pt>
                <c:pt idx="9">
                  <c:v>28168.67782535357</c:v>
                </c:pt>
                <c:pt idx="10">
                  <c:v>32965.197583726193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2CC-4DF2-AC28-CFD71A6B98B2}"/>
            </c:ext>
          </c:extLst>
        </c:ser>
        <c:ser>
          <c:idx val="4"/>
          <c:order val="4"/>
          <c:tx>
            <c:strRef>
              <c:f>'Payback Calculations'!$F$7</c:f>
              <c:strCache>
                <c:ptCount val="1"/>
                <c:pt idx="0">
                  <c:v>100 000 km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'Payback Calculations'!$A$8:$A$18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'Payback Calculations'!$F$8:$F$18</c:f>
              <c:numCache>
                <c:formatCode>_("$"* #,##0.00_);_("$"* \(#,##0.00\);_("$"* "-"??_);_(@_)</c:formatCode>
                <c:ptCount val="11"/>
                <c:pt idx="0">
                  <c:v>-15000</c:v>
                </c:pt>
                <c:pt idx="1">
                  <c:v>-5906.9604832547611</c:v>
                </c:pt>
                <c:pt idx="2">
                  <c:v>3186.0790334904777</c:v>
                </c:pt>
                <c:pt idx="3">
                  <c:v>12279.118550235717</c:v>
                </c:pt>
                <c:pt idx="4">
                  <c:v>21372.158066980955</c:v>
                </c:pt>
                <c:pt idx="5">
                  <c:v>30465.197583726193</c:v>
                </c:pt>
                <c:pt idx="6">
                  <c:v>39558.23710047143</c:v>
                </c:pt>
                <c:pt idx="7">
                  <c:v>48651.276617216667</c:v>
                </c:pt>
                <c:pt idx="8">
                  <c:v>57744.316133961904</c:v>
                </c:pt>
                <c:pt idx="9">
                  <c:v>66837.355650707148</c:v>
                </c:pt>
                <c:pt idx="10">
                  <c:v>75930.395167452385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2CC-4DF2-AC28-CFD71A6B9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627856"/>
        <c:axId val="366625112"/>
      </c:scatterChart>
      <c:valAx>
        <c:axId val="36662785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after purchase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25112"/>
        <c:crossesAt val="0"/>
        <c:crossBetween val="midCat"/>
      </c:valAx>
      <c:valAx>
        <c:axId val="36662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Payback on purchase premium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27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541634-F33D-414C-9FD7-71A19C6A5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AE7F9-1EAA-4C52-9CD4-2C660175C0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DC2E7-1963-4780-92DE-32B1C0A484FD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41521-1BD7-422E-BF61-D298ADA26B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00EFD-4F42-4735-9B10-301D21BE7F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9BEB4-6EC9-4185-978C-E08E3F1379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329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63C23E-2BFD-4359-B2B8-C50651806DDD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7AC5E2-429F-4A36-9FBE-6F05B5EAE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z="800" dirty="0"/>
              <a:t>Commercial in Confidence 2011 EV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2609B-1E20-40BB-A39C-E3E1C8F47A55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668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Commercial in Confidence 2011 EV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2609B-1E20-40BB-A39C-E3E1C8F47A55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156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Commercial in Confidence 2011 EV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2609B-1E20-40BB-A39C-E3E1C8F47A55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97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Commercial in Confidence 2011 EV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2609B-1E20-40BB-A39C-E3E1C8F47A55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336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Commercial in Confidence 2011 EV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2609B-1E20-40BB-A39C-E3E1C8F47A55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416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Commercial in Confidence 2011 EV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2609B-1E20-40BB-A39C-E3E1C8F47A55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76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1760" y="6187871"/>
            <a:ext cx="6732240" cy="665656"/>
          </a:xfrm>
          <a:prstGeom prst="rect">
            <a:avLst/>
          </a:prstGeom>
          <a:gradFill>
            <a:gsLst>
              <a:gs pos="37000">
                <a:srgbClr val="478646"/>
              </a:gs>
              <a:gs pos="0">
                <a:srgbClr val="1F5121"/>
              </a:gs>
              <a:gs pos="100000">
                <a:srgbClr val="6EBA6A"/>
              </a:gs>
            </a:gsLst>
            <a:lin ang="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00166" y="2143116"/>
            <a:ext cx="6477000" cy="900106"/>
          </a:xfrm>
        </p:spPr>
        <p:txBody>
          <a:bodyPr anchor="b"/>
          <a:lstStyle>
            <a:lvl1pPr algn="ctr"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981C12-5245-4946-8330-BDAE1524F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80" y="6187871"/>
            <a:ext cx="2325880" cy="665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08112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/>
            </a:lvl1pPr>
            <a:lvl2pPr>
              <a:buClr>
                <a:schemeClr val="accent2"/>
              </a:buClr>
              <a:defRPr sz="1400"/>
            </a:lvl2pPr>
            <a:lvl3pPr>
              <a:defRPr sz="14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69980F-6578-4735-B847-F2480CDB36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2AD3FA-5051-4C7A-A260-26EC1E36D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91EC-812E-4B09-8449-A7209993CE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0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79512" y="1340768"/>
            <a:ext cx="8712967" cy="49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33708" y="6335291"/>
            <a:ext cx="4558572" cy="500994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/>
              <a:t>Copyright Sassafras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550" y="916657"/>
            <a:ext cx="8553450" cy="228600"/>
          </a:xfrm>
          <a:prstGeom prst="rect">
            <a:avLst/>
          </a:prstGeom>
          <a:gradFill>
            <a:gsLst>
              <a:gs pos="0">
                <a:srgbClr val="1F5121"/>
              </a:gs>
              <a:gs pos="100000">
                <a:srgbClr val="6EBA6A"/>
              </a:gs>
            </a:gsLst>
            <a:lin ang="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08720"/>
            <a:ext cx="533400" cy="2444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5BC95-2597-44AE-9D95-FE84F2BAD8D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504" y="6248400"/>
            <a:ext cx="2448272" cy="6014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3" r:id="rId3"/>
    <p:sldLayoutId id="2147483854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v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v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aip.com.au/pricing?search=&amp;page=12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93800" y="1562100"/>
            <a:ext cx="726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Petrol vs. EV</a:t>
            </a:r>
          </a:p>
          <a:p>
            <a:pPr algn="ctr"/>
            <a:r>
              <a:rPr lang="en-AU" sz="2400" dirty="0"/>
              <a:t>A comparative energy consumption and cost study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562AC-1216-4B80-8778-22670824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924944"/>
            <a:ext cx="5718544" cy="3048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BBFF90-05E6-4A2B-A309-7C03A66BA6F6}"/>
              </a:ext>
            </a:extLst>
          </p:cNvPr>
          <p:cNvSpPr txBox="1"/>
          <p:nvPr/>
        </p:nvSpPr>
        <p:spPr>
          <a:xfrm>
            <a:off x="7812360" y="638132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February 2012</a:t>
            </a:r>
          </a:p>
        </p:txBody>
      </p:sp>
    </p:spTree>
    <p:extLst>
      <p:ext uri="{BB962C8B-B14F-4D97-AF65-F5344CB8AC3E}">
        <p14:creationId xmlns:p14="http://schemas.microsoft.com/office/powerpoint/2010/main" val="312750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3655"/>
            <a:ext cx="5194920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latin typeface="+mj-lt"/>
                <a:ea typeface="+mj-ea"/>
                <a:cs typeface="+mj-cs"/>
              </a:rPr>
              <a:t>Test Routes – free urban road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Wor389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595" y="1193181"/>
            <a:ext cx="7173797" cy="5161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3E5E5A-2627-4D4C-8E6B-D2F594CD8B68}"/>
              </a:ext>
            </a:extLst>
          </p:cNvPr>
          <p:cNvSpPr/>
          <p:nvPr/>
        </p:nvSpPr>
        <p:spPr>
          <a:xfrm>
            <a:off x="971600" y="1935592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A51D9-F1A9-43EE-8A9D-FE5FD17735F6}"/>
              </a:ext>
            </a:extLst>
          </p:cNvPr>
          <p:cNvSpPr/>
          <p:nvPr/>
        </p:nvSpPr>
        <p:spPr>
          <a:xfrm>
            <a:off x="926595" y="3219971"/>
            <a:ext cx="2482095" cy="54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827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3655"/>
            <a:ext cx="3754760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latin typeface="+mj-lt"/>
                <a:ea typeface="+mj-ea"/>
                <a:cs typeface="+mj-cs"/>
              </a:rPr>
              <a:t>Test Routes – City Taxi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Wor81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591" y="1124744"/>
            <a:ext cx="7218802" cy="51431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88ED6-351F-4404-ADB9-2256DEA8286C}"/>
              </a:ext>
            </a:extLst>
          </p:cNvPr>
          <p:cNvSpPr/>
          <p:nvPr/>
        </p:nvSpPr>
        <p:spPr>
          <a:xfrm>
            <a:off x="1018887" y="1916832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D5797-8F02-4B6B-A57A-3AA72D88126E}"/>
              </a:ext>
            </a:extLst>
          </p:cNvPr>
          <p:cNvSpPr/>
          <p:nvPr/>
        </p:nvSpPr>
        <p:spPr>
          <a:xfrm>
            <a:off x="914602" y="2780929"/>
            <a:ext cx="2482095" cy="54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178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3655"/>
            <a:ext cx="6635080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latin typeface="+mj-lt"/>
                <a:ea typeface="+mj-ea"/>
                <a:cs typeface="+mj-cs"/>
              </a:rPr>
              <a:t>Test Routes – Country Gents Commute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WorFD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1" y="1124744"/>
            <a:ext cx="7056783" cy="5130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14BF6A-9A7B-4812-88C7-01076D1F0FCB}"/>
              </a:ext>
            </a:extLst>
          </p:cNvPr>
          <p:cNvSpPr/>
          <p:nvPr/>
        </p:nvSpPr>
        <p:spPr>
          <a:xfrm>
            <a:off x="1010979" y="1939751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DC302-D30A-46E0-9234-1D246945D93D}"/>
              </a:ext>
            </a:extLst>
          </p:cNvPr>
          <p:cNvSpPr/>
          <p:nvPr/>
        </p:nvSpPr>
        <p:spPr>
          <a:xfrm>
            <a:off x="533400" y="3472925"/>
            <a:ext cx="2482095" cy="54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080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3655"/>
            <a:ext cx="5554960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latin typeface="+mj-lt"/>
                <a:ea typeface="+mj-ea"/>
                <a:cs typeface="+mj-cs"/>
              </a:rPr>
              <a:t>Test Routes – Scenic Drive/Hill Climb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WorC1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53195"/>
            <a:ext cx="7290809" cy="5169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1E0B5C-B0C1-445F-BA67-AADB540897E2}"/>
              </a:ext>
            </a:extLst>
          </p:cNvPr>
          <p:cNvSpPr/>
          <p:nvPr/>
        </p:nvSpPr>
        <p:spPr>
          <a:xfrm>
            <a:off x="865768" y="1832282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A508B-00B3-4F7D-AB25-45D26B2176C2}"/>
              </a:ext>
            </a:extLst>
          </p:cNvPr>
          <p:cNvSpPr/>
          <p:nvPr/>
        </p:nvSpPr>
        <p:spPr>
          <a:xfrm>
            <a:off x="865768" y="2766936"/>
            <a:ext cx="2482095" cy="446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628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14</a:t>
            </a:fld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062200"/>
              </p:ext>
            </p:extLst>
          </p:nvPr>
        </p:nvGraphicFramePr>
        <p:xfrm>
          <a:off x="882650" y="2276872"/>
          <a:ext cx="7577781" cy="2097231"/>
        </p:xfrm>
        <a:graphic>
          <a:graphicData uri="http://schemas.openxmlformats.org/drawingml/2006/table">
            <a:tbl>
              <a:tblPr/>
              <a:tblGrid>
                <a:gridCol w="1656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0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3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86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46912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Journey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 ODO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ODO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GPS Distance Travelled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Speed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Trip Time (hrs)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Elevation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 SOC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SOC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Battery Used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82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Freeway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82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 urban road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382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Taxi Run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382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 gents commute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382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Hill Climb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40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Combined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323655"/>
            <a:ext cx="5554960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latin typeface="+mj-lt"/>
                <a:ea typeface="+mj-ea"/>
                <a:cs typeface="+mj-cs"/>
              </a:rPr>
              <a:t>Trip summary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952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3655"/>
            <a:ext cx="5554960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noProof="0" dirty="0">
                <a:latin typeface="+mj-lt"/>
                <a:ea typeface="+mj-ea"/>
                <a:cs typeface="+mj-cs"/>
              </a:rPr>
              <a:t>CO</a:t>
            </a:r>
            <a:r>
              <a:rPr lang="en-AU" sz="2500" b="1" baseline="-25000" noProof="0" dirty="0">
                <a:latin typeface="+mj-lt"/>
                <a:ea typeface="+mj-ea"/>
                <a:cs typeface="+mj-cs"/>
              </a:rPr>
              <a:t>2</a:t>
            </a:r>
            <a:r>
              <a:rPr lang="en-AU" sz="2500" b="1" noProof="0" dirty="0">
                <a:latin typeface="+mj-lt"/>
                <a:ea typeface="+mj-ea"/>
                <a:cs typeface="+mj-cs"/>
              </a:rPr>
              <a:t> emissions per km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95737"/>
            <a:ext cx="4887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Current Vic. 				1080 g/kWh</a:t>
            </a:r>
          </a:p>
          <a:p>
            <a:r>
              <a:rPr lang="en-AU" sz="1200" dirty="0"/>
              <a:t>Current National Average  (2017)   		820 g/kWh</a:t>
            </a:r>
          </a:p>
          <a:p>
            <a:r>
              <a:rPr lang="en-AU" sz="1200" dirty="0"/>
              <a:t>Estimated 2020 National Average		663 g/kWh</a:t>
            </a:r>
          </a:p>
          <a:p>
            <a:endParaRPr lang="en-AU" sz="1200" dirty="0"/>
          </a:p>
          <a:p>
            <a:r>
              <a:rPr lang="en-AU" sz="1200" dirty="0"/>
              <a:t>Petrol includes 7.6% upstream emissions factor (NGA)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A0EFC32-3F3A-4FA9-B39A-ABC9C11E1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412121"/>
              </p:ext>
            </p:extLst>
          </p:nvPr>
        </p:nvGraphicFramePr>
        <p:xfrm>
          <a:off x="1259632" y="1268760"/>
          <a:ext cx="6768752" cy="351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19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3655"/>
            <a:ext cx="5554960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noProof="0" dirty="0">
                <a:latin typeface="+mj-lt"/>
                <a:ea typeface="+mj-ea"/>
                <a:cs typeface="+mj-cs"/>
              </a:rPr>
              <a:t>Energy cost per km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510" y="5095738"/>
            <a:ext cx="555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Petrol high price	144 c/l </a:t>
            </a:r>
          </a:p>
          <a:p>
            <a:r>
              <a:rPr lang="en-AU" sz="1200" dirty="0"/>
              <a:t>Petrol low price	117. c/l</a:t>
            </a:r>
          </a:p>
          <a:p>
            <a:r>
              <a:rPr lang="en-AU" sz="1200" dirty="0"/>
              <a:t>Electricity high price	26.63 c/kWh (domestic peak 2017)</a:t>
            </a:r>
          </a:p>
          <a:p>
            <a:r>
              <a:rPr lang="en-AU" sz="1200" dirty="0"/>
              <a:t>Electricity low price	12.77 c/kWh (domestic off-peak 2017)</a:t>
            </a:r>
          </a:p>
          <a:p>
            <a:endParaRPr lang="en-AU" sz="1200" dirty="0"/>
          </a:p>
          <a:p>
            <a:r>
              <a:rPr lang="en-AU" sz="1100" dirty="0"/>
              <a:t>*Petrol prices based </a:t>
            </a:r>
            <a:r>
              <a:rPr lang="en-AU" sz="1100" dirty="0">
                <a:hlinkClick r:id="rId2"/>
              </a:rPr>
              <a:t>on Australian Institute of Petroleum over the last 6 months</a:t>
            </a:r>
            <a:endParaRPr lang="en-AU" sz="11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045853"/>
              </p:ext>
            </p:extLst>
          </p:nvPr>
        </p:nvGraphicFramePr>
        <p:xfrm>
          <a:off x="653751" y="1484784"/>
          <a:ext cx="715860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412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3655"/>
            <a:ext cx="7211144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noProof="0" dirty="0">
                <a:latin typeface="+mj-lt"/>
                <a:ea typeface="+mj-ea"/>
                <a:cs typeface="+mj-cs"/>
              </a:rPr>
              <a:t>Payback time vs. annual driving distance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449708"/>
              </p:ext>
            </p:extLst>
          </p:nvPr>
        </p:nvGraphicFramePr>
        <p:xfrm>
          <a:off x="1303040" y="1556792"/>
          <a:ext cx="62932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606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A9C4C0-9959-4AC5-9FB2-ABAEB0F7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64DF9-7B77-402A-8CCD-1BD75F57C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0" y="1715875"/>
            <a:ext cx="8484729" cy="42049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BEE93E-CD6B-49A9-BCE3-560E64F5A990}"/>
              </a:ext>
            </a:extLst>
          </p:cNvPr>
          <p:cNvSpPr txBox="1">
            <a:spLocks/>
          </p:cNvSpPr>
          <p:nvPr/>
        </p:nvSpPr>
        <p:spPr>
          <a:xfrm>
            <a:off x="457200" y="323655"/>
            <a:ext cx="7211144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noProof="0" dirty="0">
                <a:latin typeface="+mj-lt"/>
                <a:ea typeface="+mj-ea"/>
                <a:cs typeface="+mj-cs"/>
              </a:rPr>
              <a:t>The grid is only getting greener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386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EEF3F-E537-45C6-B05E-D30EE298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B1D94-1CFC-46BF-9BF8-40DF096868A5}"/>
              </a:ext>
            </a:extLst>
          </p:cNvPr>
          <p:cNvSpPr txBox="1"/>
          <p:nvPr/>
        </p:nvSpPr>
        <p:spPr>
          <a:xfrm>
            <a:off x="2555776" y="30689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Supporting Information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938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3655"/>
            <a:ext cx="5554960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noProof="0" dirty="0">
                <a:latin typeface="+mj-lt"/>
                <a:ea typeface="+mj-ea"/>
                <a:cs typeface="+mj-cs"/>
              </a:rPr>
              <a:t>Study objectives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580" y="1493785"/>
            <a:ext cx="789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What are the real-world operating cost and emissions differences between an electric and petrol-powered vehicle?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How is this affected by driving conditions?</a:t>
            </a:r>
          </a:p>
        </p:txBody>
      </p:sp>
    </p:spTree>
    <p:extLst>
      <p:ext uri="{BB962C8B-B14F-4D97-AF65-F5344CB8AC3E}">
        <p14:creationId xmlns:p14="http://schemas.microsoft.com/office/powerpoint/2010/main" val="39234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3655"/>
            <a:ext cx="5554960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noProof="0" dirty="0">
                <a:latin typeface="+mj-lt"/>
                <a:ea typeface="+mj-ea"/>
                <a:cs typeface="+mj-cs"/>
              </a:rPr>
              <a:t>Comparison methodology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580" y="1493785"/>
            <a:ext cx="7895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Cars</a:t>
            </a:r>
          </a:p>
          <a:p>
            <a:pPr lvl="1"/>
            <a:r>
              <a:rPr lang="en-AU" dirty="0"/>
              <a:t>MY 13 Holden Calais 3.6L  V6</a:t>
            </a:r>
          </a:p>
          <a:p>
            <a:pPr lvl="1"/>
            <a:r>
              <a:rPr lang="en-AU" dirty="0"/>
              <a:t>MY 12 EV Engineering Calais</a:t>
            </a:r>
          </a:p>
          <a:p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Driving conditions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AU" dirty="0"/>
              <a:t>Mixture of urban, city and freeway driving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AU" dirty="0"/>
              <a:t>Non trained drivers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AU" dirty="0"/>
              <a:t>Climate control off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en-AU" dirty="0"/>
          </a:p>
          <a:p>
            <a:pPr marL="285750" indent="-285750">
              <a:buFont typeface="Arial" pitchFamily="34" charset="0"/>
              <a:buChar char="•"/>
            </a:pPr>
            <a:r>
              <a:rPr lang="en-AU" dirty="0"/>
              <a:t>Energy Consumption Method</a:t>
            </a:r>
          </a:p>
          <a:p>
            <a:pPr lvl="1"/>
            <a:r>
              <a:rPr lang="en-AU" dirty="0"/>
              <a:t>Petrol – On board trip computer</a:t>
            </a:r>
          </a:p>
          <a:p>
            <a:pPr lvl="1"/>
            <a:r>
              <a:rPr lang="en-AU" dirty="0"/>
              <a:t>Electric – Revenue grade electricity meter</a:t>
            </a:r>
          </a:p>
        </p:txBody>
      </p:sp>
    </p:spTree>
    <p:extLst>
      <p:ext uri="{BB962C8B-B14F-4D97-AF65-F5344CB8AC3E}">
        <p14:creationId xmlns:p14="http://schemas.microsoft.com/office/powerpoint/2010/main" val="2186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A7AE91EC-812E-4B09-8449-A7209993CE0E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3655"/>
            <a:ext cx="3754760" cy="859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500" b="1" dirty="0">
                <a:latin typeface="+mj-lt"/>
                <a:ea typeface="+mj-ea"/>
                <a:cs typeface="+mj-cs"/>
              </a:rPr>
              <a:t>Test Routes - freeway</a:t>
            </a:r>
            <a:endParaRPr kumimoji="0" lang="en-AU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Wor29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575" y="1187773"/>
            <a:ext cx="7353817" cy="51665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3764A8-A034-4AB2-A253-4C64FC4DE905}"/>
              </a:ext>
            </a:extLst>
          </p:cNvPr>
          <p:cNvSpPr/>
          <p:nvPr/>
        </p:nvSpPr>
        <p:spPr>
          <a:xfrm>
            <a:off x="827584" y="198884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E2982-EBA2-4BAE-AC6A-E956D3E8A171}"/>
              </a:ext>
            </a:extLst>
          </p:cNvPr>
          <p:cNvSpPr/>
          <p:nvPr/>
        </p:nvSpPr>
        <p:spPr>
          <a:xfrm>
            <a:off x="746576" y="2780929"/>
            <a:ext cx="2650122" cy="54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6813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A Presentation 1 Version 2 (2003 version)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5f_x0020_Identifier xmlns="46c61757-ad04-49d5-a16a-4020ae46aeb3">2822</Business_x005f_x0020_Identifier>
    <Witness_x005f_x0020_Id xmlns="46c61757-ad04-49d5-a16a-4020ae46aeb3">3909</Witness_x005f_x0020_Id>
    <Committee_x0020_Start_x0020_Date xmlns="46c61757-ad04-49d5-a16a-4020ae46aeb3">2011-02-08T00:00:00+00:00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c6eac104-10be-430c-9143-8ced1c7c473c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 Economy and Infrastructure Committee</TermName>
          <TermId xmlns="http://schemas.microsoft.com/office/infopath/2007/PartnerControls">62419f19-3c23-4e2a-baa8-0f4fd31bac70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2017-02-08T00:00:00+00:00</Committee_x0020_Inquiry_x0020_Start_x0020_Date>
    <Committee_x0020_Inquiry_x0020_End_x0020_Date xmlns="46c61757-ad04-49d5-a16a-4020ae46aeb3">2018-11-02T00:00:00+00:00</Committee_x0020_Inquiry_x0020_End_x0020_Date>
    <TaxCatchAll xmlns="46c61757-ad04-49d5-a16a-4020ae46aeb3">
      <Value>82</Value>
      <Value>2</Value>
      <Value>1</Value>
      <Value>169</Value>
    </TaxCatchAll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electric vehicles</TermName>
          <TermId xmlns="http://schemas.microsoft.com/office/infopath/2007/PartnerControls">50e71026-1577-423d-9df5-3289468e761c</TermId>
        </TermInfo>
      </Terms>
    </pf0be3ffd4e84049b08b651cf27bfd30>
    <DocumentKey xmlns="46c61757-ad04-49d5-a16a-4020ae46aeb3">witness-transcripts</DocumentKey>
    <MemberTaxHTField0 xmlns="c35bed46-8fc3-45b8-8dd6-aacfd9839516">
      <Terms xmlns="http://schemas.microsoft.com/office/infopath/2007/PartnerControls"/>
    </MemberTaxHTField0>
    <_dlc_DocId xmlns="c35bed46-8fc3-45b8-8dd6-aacfd9839516">NCSA7WS2RPFT-1476523702-2478</_dlc_DocId>
    <_dlc_DocIdUrl xmlns="c35bed46-8fc3-45b8-8dd6-aacfd9839516">
      <Url>https://pims-docs.parliament.vic.gov.au/lcdocs/_layouts/15/DocIdRedir.aspx?ID=NCSA7WS2RPFT-1476523702-2478</Url>
      <Description>NCSA7WS2RPFT-1476523702-2478</Description>
    </_dlc_DocIdUrl>
  </documentManagement>
</p:properties>
</file>

<file path=customXml/itemProps1.xml><?xml version="1.0" encoding="utf-8"?>
<ds:datastoreItem xmlns:ds="http://schemas.openxmlformats.org/officeDocument/2006/customXml" ds:itemID="{9F9B15C6-0208-4BCC-8D6E-696321769804}"/>
</file>

<file path=customXml/itemProps2.xml><?xml version="1.0" encoding="utf-8"?>
<ds:datastoreItem xmlns:ds="http://schemas.openxmlformats.org/officeDocument/2006/customXml" ds:itemID="{BA04299A-1304-46E6-879A-534B5541CD5D}"/>
</file>

<file path=customXml/itemProps3.xml><?xml version="1.0" encoding="utf-8"?>
<ds:datastoreItem xmlns:ds="http://schemas.openxmlformats.org/officeDocument/2006/customXml" ds:itemID="{08683815-E434-48CB-A5D4-9359FB54EB2F}"/>
</file>

<file path=customXml/itemProps4.xml><?xml version="1.0" encoding="utf-8"?>
<ds:datastoreItem xmlns:ds="http://schemas.openxmlformats.org/officeDocument/2006/customXml" ds:itemID="{D8988DB6-B6A8-4C52-9A1E-EF09381190DC}"/>
</file>

<file path=customXml/itemProps5.xml><?xml version="1.0" encoding="utf-8"?>
<ds:datastoreItem xmlns:ds="http://schemas.openxmlformats.org/officeDocument/2006/customXml" ds:itemID="{C9983070-AB92-40F8-8A7F-CFF6D202DF0F}"/>
</file>

<file path=docProps/app.xml><?xml version="1.0" encoding="utf-8"?>
<Properties xmlns="http://schemas.openxmlformats.org/officeDocument/2006/extended-properties" xmlns:vt="http://schemas.openxmlformats.org/officeDocument/2006/docPropsVTypes">
  <Template>EVA Presentation 1 Version 2 (2003 version)</Template>
  <TotalTime>0</TotalTime>
  <Words>314</Words>
  <Application>Microsoft Office PowerPoint</Application>
  <PresentationFormat>On-screen Show (4:3)</PresentationFormat>
  <Paragraphs>141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Tw Cen MT</vt:lpstr>
      <vt:lpstr>Wingdings</vt:lpstr>
      <vt:lpstr>EVA Presentation 1 Version 2 (2003 version)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2009-06-02T10:34:54Z</dcterms:created>
  <dcterms:modified xsi:type="dcterms:W3CDTF">2018-02-11T21:30:16Z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  <property fmtid="{D5CDD505-2E9C-101B-9397-08002B2CF9AE}" pid="3" name="ContentTypeId">
    <vt:lpwstr>0x010100A6113086DC73B842B7D060591F1D1F2D020200C0720D9A5485ED45ADC2FF5EDE309FA7</vt:lpwstr>
  </property>
  <property fmtid="{D5CDD505-2E9C-101B-9397-08002B2CF9AE}" pid="4" name="Hansard Member">
    <vt:lpwstr/>
  </property>
  <property fmtid="{D5CDD505-2E9C-101B-9397-08002B2CF9AE}" pid="5" name="Committee Inquiry">
    <vt:lpwstr>169;#Inquiry into electric vehicles|50e71026-1577-423d-9df5-3289468e761c</vt:lpwstr>
  </property>
  <property fmtid="{D5CDD505-2E9C-101B-9397-08002B2CF9AE}" pid="6" name="House">
    <vt:lpwstr>1;#Legislative Council|6c85d7f4-b2da-4436-92e1-7df20d4cb55e</vt:lpwstr>
  </property>
  <property fmtid="{D5CDD505-2E9C-101B-9397-08002B2CF9AE}" pid="7" name="Committee">
    <vt:lpwstr>2;#Legislative Council Economy and Infrastructure Committee|62419f19-3c23-4e2a-baa8-0f4fd31bac70</vt:lpwstr>
  </property>
  <property fmtid="{D5CDD505-2E9C-101B-9397-08002B2CF9AE}" pid="8" name="Committee Type">
    <vt:lpwstr>82;#Standing|c6eac104-10be-430c-9143-8ced1c7c473c</vt:lpwstr>
  </property>
  <property fmtid="{D5CDD505-2E9C-101B-9397-08002B2CF9AE}" pid="9" name="_dlc_DocIdItemGuid">
    <vt:lpwstr>48e67afb-7d6c-4c32-98e3-7f55c0dafc29</vt:lpwstr>
  </property>
  <property fmtid="{D5CDD505-2E9C-101B-9397-08002B2CF9AE}" pid="10" name="_docset_NoMedatataSyncRequired">
    <vt:lpwstr>False</vt:lpwstr>
  </property>
</Properties>
</file>