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diagrams/data2.xml" ContentType="application/vnd.openxmlformats-officedocument.drawingml.diagramData+xml"/>
  <Override PartName="/ppt/slideLayouts/slideLayout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3.xml" ContentType="application/vnd.openxmlformats-officedocument.theme+xml"/>
  <Override PartName="/ppt/diagrams/layout2.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diagrams/quickStyle2.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docMetadata/LabelInfo.xml" ContentType="application/vnd.ms-office.classificationlabel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handoutMasterIdLst>
    <p:handoutMasterId r:id="rId21"/>
  </p:handoutMasterIdLst>
  <p:sldIdLst>
    <p:sldId id="272" r:id="rId6"/>
    <p:sldId id="273" r:id="rId7"/>
    <p:sldId id="259" r:id="rId8"/>
    <p:sldId id="279" r:id="rId9"/>
    <p:sldId id="291" r:id="rId10"/>
    <p:sldId id="286" r:id="rId11"/>
    <p:sldId id="290" r:id="rId12"/>
    <p:sldId id="262" r:id="rId13"/>
    <p:sldId id="287" r:id="rId14"/>
    <p:sldId id="267" r:id="rId15"/>
    <p:sldId id="282" r:id="rId16"/>
    <p:sldId id="289" r:id="rId17"/>
    <p:sldId id="288" r:id="rId18"/>
    <p:sldId id="281"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8B7"/>
    <a:srgbClr val="A09D79"/>
    <a:srgbClr val="AD5C4D"/>
    <a:srgbClr val="543E35"/>
    <a:srgbClr val="637700"/>
    <a:srgbClr val="FFF4ED"/>
    <a:srgbClr val="5E6A76"/>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10" autoAdjust="0"/>
  </p:normalViewPr>
  <p:slideViewPr>
    <p:cSldViewPr snapToGrid="0">
      <p:cViewPr varScale="1">
        <p:scale>
          <a:sx n="74" d="100"/>
          <a:sy n="74" d="100"/>
        </p:scale>
        <p:origin x="738" y="54"/>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openxmlformats.org/officeDocument/2006/relationships/customXml" Target="../customXml/item5.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0F4A3-6161-4C91-BEEE-12737ECF4232}"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7FB3F3B-F9B0-4462-8C7B-E4069D037A06}">
      <dgm:prSet custT="1"/>
      <dgm:spPr/>
      <dgm:t>
        <a:bodyPr/>
        <a:lstStyle/>
        <a:p>
          <a:r>
            <a:rPr lang="en-AU" sz="1200" dirty="0"/>
            <a:t>The initial $1.5million donated from Community Bank Winchelsea provided the essential seed funding to commence this project. Once the units are sold, these funds will be recycled into the next </a:t>
          </a:r>
          <a:r>
            <a:rPr lang="en-AU" sz="1200" dirty="0" err="1"/>
            <a:t>devel;opment</a:t>
          </a:r>
          <a:r>
            <a:rPr lang="en-AU" sz="1200" dirty="0"/>
            <a:t>.  Allowing </a:t>
          </a:r>
          <a:r>
            <a:rPr lang="en-AU" sz="1200" dirty="0" err="1"/>
            <a:t>Winaglo</a:t>
          </a:r>
          <a:r>
            <a:rPr lang="en-AU" sz="1200" dirty="0"/>
            <a:t> Inc to continue delivering housing solutions. </a:t>
          </a:r>
          <a:endParaRPr lang="en-US" sz="1200" dirty="0"/>
        </a:p>
      </dgm:t>
    </dgm:pt>
    <dgm:pt modelId="{0216F4C9-103B-4CFC-BEE1-E1966359FABF}" type="parTrans" cxnId="{EDEA60F0-4815-4797-812D-19FAC2D0228F}">
      <dgm:prSet/>
      <dgm:spPr/>
      <dgm:t>
        <a:bodyPr/>
        <a:lstStyle/>
        <a:p>
          <a:endParaRPr lang="en-US"/>
        </a:p>
      </dgm:t>
    </dgm:pt>
    <dgm:pt modelId="{439FB8A5-956F-415A-851A-121670FF1208}" type="sibTrans" cxnId="{EDEA60F0-4815-4797-812D-19FAC2D0228F}">
      <dgm:prSet/>
      <dgm:spPr/>
      <dgm:t>
        <a:bodyPr/>
        <a:lstStyle/>
        <a:p>
          <a:endParaRPr lang="en-US"/>
        </a:p>
      </dgm:t>
    </dgm:pt>
    <dgm:pt modelId="{DB07F805-221C-4F89-B021-FDD75F9B3847}">
      <dgm:prSet/>
      <dgm:spPr/>
      <dgm:t>
        <a:bodyPr/>
        <a:lstStyle/>
        <a:p>
          <a:r>
            <a:rPr lang="en-AU"/>
            <a:t>This approach ensure that the original donation is not depleted but instead reused to kick-start each new project, creating a sustainable funding cycle. </a:t>
          </a:r>
          <a:endParaRPr lang="en-US"/>
        </a:p>
      </dgm:t>
    </dgm:pt>
    <dgm:pt modelId="{09002766-835E-47C2-A9D9-6C29C8FE956F}" type="parTrans" cxnId="{58BF5D80-8827-4F27-9E0C-D6F88ECC0DF3}">
      <dgm:prSet/>
      <dgm:spPr/>
      <dgm:t>
        <a:bodyPr/>
        <a:lstStyle/>
        <a:p>
          <a:endParaRPr lang="en-US"/>
        </a:p>
      </dgm:t>
    </dgm:pt>
    <dgm:pt modelId="{287A0479-4D78-4FA8-A7F2-75B1F8EDB4E1}" type="sibTrans" cxnId="{58BF5D80-8827-4F27-9E0C-D6F88ECC0DF3}">
      <dgm:prSet/>
      <dgm:spPr/>
      <dgm:t>
        <a:bodyPr/>
        <a:lstStyle/>
        <a:p>
          <a:endParaRPr lang="en-US"/>
        </a:p>
      </dgm:t>
    </dgm:pt>
    <dgm:pt modelId="{654D4897-9026-4D95-A5A3-A34C2ECC6299}">
      <dgm:prSet/>
      <dgm:spPr/>
      <dgm:t>
        <a:bodyPr/>
        <a:lstStyle/>
        <a:p>
          <a:r>
            <a:rPr lang="en-AU"/>
            <a:t>As per the rules of the association, these funds are held and can only be used for the specified purposes (rule 5), which includes advancement of health and social and public welfare in the specified geographic area.</a:t>
          </a:r>
          <a:endParaRPr lang="en-US"/>
        </a:p>
      </dgm:t>
    </dgm:pt>
    <dgm:pt modelId="{8310A22B-C0C8-4A63-A4CA-6FB048EA1BE8}" type="parTrans" cxnId="{9F9859E5-78AD-404A-8087-0E9F771E7CEE}">
      <dgm:prSet/>
      <dgm:spPr/>
      <dgm:t>
        <a:bodyPr/>
        <a:lstStyle/>
        <a:p>
          <a:endParaRPr lang="en-US"/>
        </a:p>
      </dgm:t>
    </dgm:pt>
    <dgm:pt modelId="{5050E2A6-7CFA-4AE7-ABE1-71BCBE88DFEB}" type="sibTrans" cxnId="{9F9859E5-78AD-404A-8087-0E9F771E7CEE}">
      <dgm:prSet/>
      <dgm:spPr/>
      <dgm:t>
        <a:bodyPr/>
        <a:lstStyle/>
        <a:p>
          <a:endParaRPr lang="en-US"/>
        </a:p>
      </dgm:t>
    </dgm:pt>
    <dgm:pt modelId="{0B16E36E-4D23-4992-8650-D4881CCBE7D6}" type="pres">
      <dgm:prSet presAssocID="{F710F4A3-6161-4C91-BEEE-12737ECF4232}" presName="root" presStyleCnt="0">
        <dgm:presLayoutVars>
          <dgm:dir/>
          <dgm:resizeHandles val="exact"/>
        </dgm:presLayoutVars>
      </dgm:prSet>
      <dgm:spPr/>
    </dgm:pt>
    <dgm:pt modelId="{D3CA754F-6A74-4EB5-8248-9C55CA718D01}" type="pres">
      <dgm:prSet presAssocID="{37FB3F3B-F9B0-4462-8C7B-E4069D037A06}" presName="compNode" presStyleCnt="0"/>
      <dgm:spPr/>
    </dgm:pt>
    <dgm:pt modelId="{44B99F22-A2A7-4005-B0A6-D1BA10A55C84}" type="pres">
      <dgm:prSet presAssocID="{37FB3F3B-F9B0-4462-8C7B-E4069D037A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5A2E664F-AE11-437F-B7B5-714DB1A8ABB4}" type="pres">
      <dgm:prSet presAssocID="{37FB3F3B-F9B0-4462-8C7B-E4069D037A06}" presName="spaceRect" presStyleCnt="0"/>
      <dgm:spPr/>
    </dgm:pt>
    <dgm:pt modelId="{F7103424-DF31-4BA4-80E2-8639996C553C}" type="pres">
      <dgm:prSet presAssocID="{37FB3F3B-F9B0-4462-8C7B-E4069D037A06}" presName="textRect" presStyleLbl="revTx" presStyleIdx="0" presStyleCnt="3">
        <dgm:presLayoutVars>
          <dgm:chMax val="1"/>
          <dgm:chPref val="1"/>
        </dgm:presLayoutVars>
      </dgm:prSet>
      <dgm:spPr/>
    </dgm:pt>
    <dgm:pt modelId="{F0EC1408-6ACB-4858-A6DF-B2B7FE2E1A02}" type="pres">
      <dgm:prSet presAssocID="{439FB8A5-956F-415A-851A-121670FF1208}" presName="sibTrans" presStyleCnt="0"/>
      <dgm:spPr/>
    </dgm:pt>
    <dgm:pt modelId="{2D2E33A8-2881-4E9E-A422-893088383C34}" type="pres">
      <dgm:prSet presAssocID="{DB07F805-221C-4F89-B021-FDD75F9B3847}" presName="compNode" presStyleCnt="0"/>
      <dgm:spPr/>
    </dgm:pt>
    <dgm:pt modelId="{EE828637-0171-4727-9C03-F24A76550519}" type="pres">
      <dgm:prSet presAssocID="{DB07F805-221C-4F89-B021-FDD75F9B38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a:ext>
      </dgm:extLst>
    </dgm:pt>
    <dgm:pt modelId="{D123D86A-48EA-45D5-BBBB-8BF2B705B92B}" type="pres">
      <dgm:prSet presAssocID="{DB07F805-221C-4F89-B021-FDD75F9B3847}" presName="spaceRect" presStyleCnt="0"/>
      <dgm:spPr/>
    </dgm:pt>
    <dgm:pt modelId="{1007CDEC-BD52-4AB7-A966-2F84B7F3BEDD}" type="pres">
      <dgm:prSet presAssocID="{DB07F805-221C-4F89-B021-FDD75F9B3847}" presName="textRect" presStyleLbl="revTx" presStyleIdx="1" presStyleCnt="3">
        <dgm:presLayoutVars>
          <dgm:chMax val="1"/>
          <dgm:chPref val="1"/>
        </dgm:presLayoutVars>
      </dgm:prSet>
      <dgm:spPr/>
    </dgm:pt>
    <dgm:pt modelId="{8F4A4CB7-DB98-49A4-A546-FE7AA99B9573}" type="pres">
      <dgm:prSet presAssocID="{287A0479-4D78-4FA8-A7F2-75B1F8EDB4E1}" presName="sibTrans" presStyleCnt="0"/>
      <dgm:spPr/>
    </dgm:pt>
    <dgm:pt modelId="{4B58CAE4-09AB-4D0D-9127-6A593E1D373F}" type="pres">
      <dgm:prSet presAssocID="{654D4897-9026-4D95-A5A3-A34C2ECC6299}" presName="compNode" presStyleCnt="0"/>
      <dgm:spPr/>
    </dgm:pt>
    <dgm:pt modelId="{A22F94B4-AAA1-4C05-94ED-5C948DE740E8}" type="pres">
      <dgm:prSet presAssocID="{654D4897-9026-4D95-A5A3-A34C2ECC62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389B03E-996C-4FE9-9B64-CE00EDE41942}" type="pres">
      <dgm:prSet presAssocID="{654D4897-9026-4D95-A5A3-A34C2ECC6299}" presName="spaceRect" presStyleCnt="0"/>
      <dgm:spPr/>
    </dgm:pt>
    <dgm:pt modelId="{99DBB2C4-A321-40B2-91EB-F0A3F3FC55AF}" type="pres">
      <dgm:prSet presAssocID="{654D4897-9026-4D95-A5A3-A34C2ECC6299}" presName="textRect" presStyleLbl="revTx" presStyleIdx="2" presStyleCnt="3">
        <dgm:presLayoutVars>
          <dgm:chMax val="1"/>
          <dgm:chPref val="1"/>
        </dgm:presLayoutVars>
      </dgm:prSet>
      <dgm:spPr/>
    </dgm:pt>
  </dgm:ptLst>
  <dgm:cxnLst>
    <dgm:cxn modelId="{896D3802-DBF0-400C-8BEB-EE387FC960C7}" type="presOf" srcId="{DB07F805-221C-4F89-B021-FDD75F9B3847}" destId="{1007CDEC-BD52-4AB7-A966-2F84B7F3BEDD}" srcOrd="0" destOrd="0" presId="urn:microsoft.com/office/officeart/2018/2/layout/IconLabelList"/>
    <dgm:cxn modelId="{17695948-501B-45DF-8BC7-77DA6E7A12F5}" type="presOf" srcId="{654D4897-9026-4D95-A5A3-A34C2ECC6299}" destId="{99DBB2C4-A321-40B2-91EB-F0A3F3FC55AF}" srcOrd="0" destOrd="0" presId="urn:microsoft.com/office/officeart/2018/2/layout/IconLabelList"/>
    <dgm:cxn modelId="{E8570C77-A75F-45C3-BF1C-30998BDC2C9C}" type="presOf" srcId="{F710F4A3-6161-4C91-BEEE-12737ECF4232}" destId="{0B16E36E-4D23-4992-8650-D4881CCBE7D6}" srcOrd="0" destOrd="0" presId="urn:microsoft.com/office/officeart/2018/2/layout/IconLabelList"/>
    <dgm:cxn modelId="{58BF5D80-8827-4F27-9E0C-D6F88ECC0DF3}" srcId="{F710F4A3-6161-4C91-BEEE-12737ECF4232}" destId="{DB07F805-221C-4F89-B021-FDD75F9B3847}" srcOrd="1" destOrd="0" parTransId="{09002766-835E-47C2-A9D9-6C29C8FE956F}" sibTransId="{287A0479-4D78-4FA8-A7F2-75B1F8EDB4E1}"/>
    <dgm:cxn modelId="{2F206B90-B1B7-4EF8-8A4D-362CB44EB398}" type="presOf" srcId="{37FB3F3B-F9B0-4462-8C7B-E4069D037A06}" destId="{F7103424-DF31-4BA4-80E2-8639996C553C}" srcOrd="0" destOrd="0" presId="urn:microsoft.com/office/officeart/2018/2/layout/IconLabelList"/>
    <dgm:cxn modelId="{9F9859E5-78AD-404A-8087-0E9F771E7CEE}" srcId="{F710F4A3-6161-4C91-BEEE-12737ECF4232}" destId="{654D4897-9026-4D95-A5A3-A34C2ECC6299}" srcOrd="2" destOrd="0" parTransId="{8310A22B-C0C8-4A63-A4CA-6FB048EA1BE8}" sibTransId="{5050E2A6-7CFA-4AE7-ABE1-71BCBE88DFEB}"/>
    <dgm:cxn modelId="{EDEA60F0-4815-4797-812D-19FAC2D0228F}" srcId="{F710F4A3-6161-4C91-BEEE-12737ECF4232}" destId="{37FB3F3B-F9B0-4462-8C7B-E4069D037A06}" srcOrd="0" destOrd="0" parTransId="{0216F4C9-103B-4CFC-BEE1-E1966359FABF}" sibTransId="{439FB8A5-956F-415A-851A-121670FF1208}"/>
    <dgm:cxn modelId="{4FDA4F87-59AE-4860-A10E-5D7C1F8AD845}" type="presParOf" srcId="{0B16E36E-4D23-4992-8650-D4881CCBE7D6}" destId="{D3CA754F-6A74-4EB5-8248-9C55CA718D01}" srcOrd="0" destOrd="0" presId="urn:microsoft.com/office/officeart/2018/2/layout/IconLabelList"/>
    <dgm:cxn modelId="{6153F7F1-1553-4E47-BE77-539F8B52D561}" type="presParOf" srcId="{D3CA754F-6A74-4EB5-8248-9C55CA718D01}" destId="{44B99F22-A2A7-4005-B0A6-D1BA10A55C84}" srcOrd="0" destOrd="0" presId="urn:microsoft.com/office/officeart/2018/2/layout/IconLabelList"/>
    <dgm:cxn modelId="{05E64E0C-93CF-41BE-9BE6-E295E78F1807}" type="presParOf" srcId="{D3CA754F-6A74-4EB5-8248-9C55CA718D01}" destId="{5A2E664F-AE11-437F-B7B5-714DB1A8ABB4}" srcOrd="1" destOrd="0" presId="urn:microsoft.com/office/officeart/2018/2/layout/IconLabelList"/>
    <dgm:cxn modelId="{8B19D431-03FC-4EF2-9854-922C0DF80A95}" type="presParOf" srcId="{D3CA754F-6A74-4EB5-8248-9C55CA718D01}" destId="{F7103424-DF31-4BA4-80E2-8639996C553C}" srcOrd="2" destOrd="0" presId="urn:microsoft.com/office/officeart/2018/2/layout/IconLabelList"/>
    <dgm:cxn modelId="{78DED497-285D-407F-AAEB-0F02B3FE1B86}" type="presParOf" srcId="{0B16E36E-4D23-4992-8650-D4881CCBE7D6}" destId="{F0EC1408-6ACB-4858-A6DF-B2B7FE2E1A02}" srcOrd="1" destOrd="0" presId="urn:microsoft.com/office/officeart/2018/2/layout/IconLabelList"/>
    <dgm:cxn modelId="{FD6451FE-3DA9-47B2-9BA4-4787A44C1311}" type="presParOf" srcId="{0B16E36E-4D23-4992-8650-D4881CCBE7D6}" destId="{2D2E33A8-2881-4E9E-A422-893088383C34}" srcOrd="2" destOrd="0" presId="urn:microsoft.com/office/officeart/2018/2/layout/IconLabelList"/>
    <dgm:cxn modelId="{B8F71AF4-831B-4F76-9D13-AA3435C5EEFF}" type="presParOf" srcId="{2D2E33A8-2881-4E9E-A422-893088383C34}" destId="{EE828637-0171-4727-9C03-F24A76550519}" srcOrd="0" destOrd="0" presId="urn:microsoft.com/office/officeart/2018/2/layout/IconLabelList"/>
    <dgm:cxn modelId="{71D6E92F-9AE4-41CF-BA91-BC95F0FC7D45}" type="presParOf" srcId="{2D2E33A8-2881-4E9E-A422-893088383C34}" destId="{D123D86A-48EA-45D5-BBBB-8BF2B705B92B}" srcOrd="1" destOrd="0" presId="urn:microsoft.com/office/officeart/2018/2/layout/IconLabelList"/>
    <dgm:cxn modelId="{EF4ACFA8-AA28-4A51-A732-0A8838446F4F}" type="presParOf" srcId="{2D2E33A8-2881-4E9E-A422-893088383C34}" destId="{1007CDEC-BD52-4AB7-A966-2F84B7F3BEDD}" srcOrd="2" destOrd="0" presId="urn:microsoft.com/office/officeart/2018/2/layout/IconLabelList"/>
    <dgm:cxn modelId="{3F52E700-718E-469A-A519-A3184680DE5E}" type="presParOf" srcId="{0B16E36E-4D23-4992-8650-D4881CCBE7D6}" destId="{8F4A4CB7-DB98-49A4-A546-FE7AA99B9573}" srcOrd="3" destOrd="0" presId="urn:microsoft.com/office/officeart/2018/2/layout/IconLabelList"/>
    <dgm:cxn modelId="{0579A03B-7CE1-4E02-B480-7BECBC6E566E}" type="presParOf" srcId="{0B16E36E-4D23-4992-8650-D4881CCBE7D6}" destId="{4B58CAE4-09AB-4D0D-9127-6A593E1D373F}" srcOrd="4" destOrd="0" presId="urn:microsoft.com/office/officeart/2018/2/layout/IconLabelList"/>
    <dgm:cxn modelId="{9B9D57C3-6E0C-4C0E-BFE4-5A160A15970F}" type="presParOf" srcId="{4B58CAE4-09AB-4D0D-9127-6A593E1D373F}" destId="{A22F94B4-AAA1-4C05-94ED-5C948DE740E8}" srcOrd="0" destOrd="0" presId="urn:microsoft.com/office/officeart/2018/2/layout/IconLabelList"/>
    <dgm:cxn modelId="{058D6554-131F-4EE1-BAD3-63293EE3B589}" type="presParOf" srcId="{4B58CAE4-09AB-4D0D-9127-6A593E1D373F}" destId="{A389B03E-996C-4FE9-9B64-CE00EDE41942}" srcOrd="1" destOrd="0" presId="urn:microsoft.com/office/officeart/2018/2/layout/IconLabelList"/>
    <dgm:cxn modelId="{38E27DC2-BD2D-4F73-8344-E2F88D2B9458}" type="presParOf" srcId="{4B58CAE4-09AB-4D0D-9127-6A593E1D373F}" destId="{99DBB2C4-A321-40B2-91EB-F0A3F3FC55A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9919D-772F-462C-9070-E1CF28D3836D}"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EC118507-9C4A-4BF8-BFD2-DDE31369FD36}">
      <dgm:prSet/>
      <dgm:spPr/>
      <dgm:t>
        <a:bodyPr/>
        <a:lstStyle/>
        <a:p>
          <a:r>
            <a:rPr lang="en-US"/>
            <a:t>Initial conversations have commenced with the Birregurra Community to complete a similar project.</a:t>
          </a:r>
        </a:p>
      </dgm:t>
    </dgm:pt>
    <dgm:pt modelId="{CD81CF2A-C44B-4329-8160-5FC1279294D4}" type="parTrans" cxnId="{C19C5D29-701F-4C8F-B2ED-F967FC03C818}">
      <dgm:prSet/>
      <dgm:spPr/>
      <dgm:t>
        <a:bodyPr/>
        <a:lstStyle/>
        <a:p>
          <a:endParaRPr lang="en-US"/>
        </a:p>
      </dgm:t>
    </dgm:pt>
    <dgm:pt modelId="{BCCEE637-7E52-49F3-915C-B990AB322FF9}" type="sibTrans" cxnId="{C19C5D29-701F-4C8F-B2ED-F967FC03C818}">
      <dgm:prSet/>
      <dgm:spPr/>
      <dgm:t>
        <a:bodyPr/>
        <a:lstStyle/>
        <a:p>
          <a:endParaRPr lang="en-US"/>
        </a:p>
      </dgm:t>
    </dgm:pt>
    <dgm:pt modelId="{5112C8BF-DF20-4C5D-957F-0A9CC9B3156A}">
      <dgm:prSet/>
      <dgm:spPr/>
      <dgm:t>
        <a:bodyPr/>
        <a:lstStyle/>
        <a:p>
          <a:r>
            <a:rPr lang="en-US"/>
            <a:t>In collaboration with the Birregurra Lions Club &amp; Colac Otway Shire. </a:t>
          </a:r>
        </a:p>
      </dgm:t>
    </dgm:pt>
    <dgm:pt modelId="{5F09F0A8-D938-444A-B735-4B3E8119C549}" type="parTrans" cxnId="{32954613-EF6F-43E5-A51A-B90D4DF1CBE7}">
      <dgm:prSet/>
      <dgm:spPr/>
      <dgm:t>
        <a:bodyPr/>
        <a:lstStyle/>
        <a:p>
          <a:endParaRPr lang="en-US"/>
        </a:p>
      </dgm:t>
    </dgm:pt>
    <dgm:pt modelId="{D459BE3F-7F1A-4367-A2C3-7B3A97A47875}" type="sibTrans" cxnId="{32954613-EF6F-43E5-A51A-B90D4DF1CBE7}">
      <dgm:prSet/>
      <dgm:spPr/>
      <dgm:t>
        <a:bodyPr/>
        <a:lstStyle/>
        <a:p>
          <a:endParaRPr lang="en-US"/>
        </a:p>
      </dgm:t>
    </dgm:pt>
    <dgm:pt modelId="{E7260167-A0E7-4D6D-8168-C2DF2E7FA677}">
      <dgm:prSet/>
      <dgm:spPr/>
      <dgm:t>
        <a:bodyPr/>
        <a:lstStyle/>
        <a:p>
          <a:r>
            <a:rPr lang="en-US"/>
            <a:t>Land acquisition negotiations commenced.</a:t>
          </a:r>
        </a:p>
      </dgm:t>
    </dgm:pt>
    <dgm:pt modelId="{BC99EEC2-E591-4A81-BBE0-735EF4BCDF91}" type="parTrans" cxnId="{4482646D-BDC9-40BF-AA13-52F550E9707C}">
      <dgm:prSet/>
      <dgm:spPr/>
      <dgm:t>
        <a:bodyPr/>
        <a:lstStyle/>
        <a:p>
          <a:endParaRPr lang="en-US"/>
        </a:p>
      </dgm:t>
    </dgm:pt>
    <dgm:pt modelId="{D77677DB-836C-4907-B3B7-927059477F42}" type="sibTrans" cxnId="{4482646D-BDC9-40BF-AA13-52F550E9707C}">
      <dgm:prSet/>
      <dgm:spPr/>
      <dgm:t>
        <a:bodyPr/>
        <a:lstStyle/>
        <a:p>
          <a:endParaRPr lang="en-US"/>
        </a:p>
      </dgm:t>
    </dgm:pt>
    <dgm:pt modelId="{B4CBAB51-951C-44D7-A872-F6AAEB3148CA}">
      <dgm:prSet/>
      <dgm:spPr/>
      <dgm:t>
        <a:bodyPr/>
        <a:lstStyle/>
        <a:p>
          <a:r>
            <a:rPr lang="en-US"/>
            <a:t>Conditional on approval of non banking finance. </a:t>
          </a:r>
        </a:p>
      </dgm:t>
    </dgm:pt>
    <dgm:pt modelId="{5A37D307-4CD6-4809-9F99-E3DD15469935}" type="parTrans" cxnId="{7FD520B1-063B-4BED-BFDA-8700BE25F923}">
      <dgm:prSet/>
      <dgm:spPr/>
      <dgm:t>
        <a:bodyPr/>
        <a:lstStyle/>
        <a:p>
          <a:endParaRPr lang="en-US"/>
        </a:p>
      </dgm:t>
    </dgm:pt>
    <dgm:pt modelId="{686C0615-D036-4BBB-83B2-0E825ADA4386}" type="sibTrans" cxnId="{7FD520B1-063B-4BED-BFDA-8700BE25F923}">
      <dgm:prSet/>
      <dgm:spPr/>
      <dgm:t>
        <a:bodyPr/>
        <a:lstStyle/>
        <a:p>
          <a:endParaRPr lang="en-US"/>
        </a:p>
      </dgm:t>
    </dgm:pt>
    <dgm:pt modelId="{628DB003-E863-4C01-82EE-2B2F5AEF6DEA}" type="pres">
      <dgm:prSet presAssocID="{6549919D-772F-462C-9070-E1CF28D3836D}" presName="root" presStyleCnt="0">
        <dgm:presLayoutVars>
          <dgm:dir/>
          <dgm:resizeHandles val="exact"/>
        </dgm:presLayoutVars>
      </dgm:prSet>
      <dgm:spPr/>
    </dgm:pt>
    <dgm:pt modelId="{7F63D213-BB34-4D0A-AC7A-04FDAC27732B}" type="pres">
      <dgm:prSet presAssocID="{6549919D-772F-462C-9070-E1CF28D3836D}" presName="container" presStyleCnt="0">
        <dgm:presLayoutVars>
          <dgm:dir/>
          <dgm:resizeHandles val="exact"/>
        </dgm:presLayoutVars>
      </dgm:prSet>
      <dgm:spPr/>
    </dgm:pt>
    <dgm:pt modelId="{6F8E6092-07AC-4672-9DED-ED01C224099B}" type="pres">
      <dgm:prSet presAssocID="{EC118507-9C4A-4BF8-BFD2-DDE31369FD36}" presName="compNode" presStyleCnt="0"/>
      <dgm:spPr/>
    </dgm:pt>
    <dgm:pt modelId="{F8041067-CB8B-42C7-85D2-73EB9434E3F5}" type="pres">
      <dgm:prSet presAssocID="{EC118507-9C4A-4BF8-BFD2-DDE31369FD36}" presName="iconBgRect" presStyleLbl="bgShp" presStyleIdx="0" presStyleCnt="4"/>
      <dgm:spPr/>
    </dgm:pt>
    <dgm:pt modelId="{9A8C3DA0-9373-4025-B3AE-770AF7BC7C67}" type="pres">
      <dgm:prSet presAssocID="{EC118507-9C4A-4BF8-BFD2-DDE31369FD3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C9C11C5C-3FDE-46EC-93F6-34737FEBB2C7}" type="pres">
      <dgm:prSet presAssocID="{EC118507-9C4A-4BF8-BFD2-DDE31369FD36}" presName="spaceRect" presStyleCnt="0"/>
      <dgm:spPr/>
    </dgm:pt>
    <dgm:pt modelId="{58FE362D-9BA7-446E-A6D1-2E4B01EB7CDA}" type="pres">
      <dgm:prSet presAssocID="{EC118507-9C4A-4BF8-BFD2-DDE31369FD36}" presName="textRect" presStyleLbl="revTx" presStyleIdx="0" presStyleCnt="4">
        <dgm:presLayoutVars>
          <dgm:chMax val="1"/>
          <dgm:chPref val="1"/>
        </dgm:presLayoutVars>
      </dgm:prSet>
      <dgm:spPr/>
    </dgm:pt>
    <dgm:pt modelId="{83782499-EE71-4C8C-9631-4D4BC8B4B429}" type="pres">
      <dgm:prSet presAssocID="{BCCEE637-7E52-49F3-915C-B990AB322FF9}" presName="sibTrans" presStyleLbl="sibTrans2D1" presStyleIdx="0" presStyleCnt="0"/>
      <dgm:spPr/>
    </dgm:pt>
    <dgm:pt modelId="{4094E628-657F-46C6-9807-CD9A90ED418D}" type="pres">
      <dgm:prSet presAssocID="{5112C8BF-DF20-4C5D-957F-0A9CC9B3156A}" presName="compNode" presStyleCnt="0"/>
      <dgm:spPr/>
    </dgm:pt>
    <dgm:pt modelId="{31A05133-46C1-4750-8EAB-A53C992D24D5}" type="pres">
      <dgm:prSet presAssocID="{5112C8BF-DF20-4C5D-957F-0A9CC9B3156A}" presName="iconBgRect" presStyleLbl="bgShp" presStyleIdx="1" presStyleCnt="4"/>
      <dgm:spPr/>
    </dgm:pt>
    <dgm:pt modelId="{E585D344-C053-4980-BF27-AB8CB04E2AE5}" type="pres">
      <dgm:prSet presAssocID="{5112C8BF-DF20-4C5D-957F-0A9CC9B3156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enn diagram with solid fill"/>
        </a:ext>
      </dgm:extLst>
    </dgm:pt>
    <dgm:pt modelId="{18375470-98D7-49D5-A6FD-5153A51D4C63}" type="pres">
      <dgm:prSet presAssocID="{5112C8BF-DF20-4C5D-957F-0A9CC9B3156A}" presName="spaceRect" presStyleCnt="0"/>
      <dgm:spPr/>
    </dgm:pt>
    <dgm:pt modelId="{0838E08A-CB00-4BF0-83B3-F32CA3659A04}" type="pres">
      <dgm:prSet presAssocID="{5112C8BF-DF20-4C5D-957F-0A9CC9B3156A}" presName="textRect" presStyleLbl="revTx" presStyleIdx="1" presStyleCnt="4">
        <dgm:presLayoutVars>
          <dgm:chMax val="1"/>
          <dgm:chPref val="1"/>
        </dgm:presLayoutVars>
      </dgm:prSet>
      <dgm:spPr/>
    </dgm:pt>
    <dgm:pt modelId="{C634BD56-DF96-4A08-B0D5-70801798A50F}" type="pres">
      <dgm:prSet presAssocID="{D459BE3F-7F1A-4367-A2C3-7B3A97A47875}" presName="sibTrans" presStyleLbl="sibTrans2D1" presStyleIdx="0" presStyleCnt="0"/>
      <dgm:spPr/>
    </dgm:pt>
    <dgm:pt modelId="{46D246BD-8D06-48EE-9D33-72E9C67428BF}" type="pres">
      <dgm:prSet presAssocID="{E7260167-A0E7-4D6D-8168-C2DF2E7FA677}" presName="compNode" presStyleCnt="0"/>
      <dgm:spPr/>
    </dgm:pt>
    <dgm:pt modelId="{ECFC966C-C614-4E53-8387-149BCD251106}" type="pres">
      <dgm:prSet presAssocID="{E7260167-A0E7-4D6D-8168-C2DF2E7FA677}" presName="iconBgRect" presStyleLbl="bgShp" presStyleIdx="2" presStyleCnt="4"/>
      <dgm:spPr/>
    </dgm:pt>
    <dgm:pt modelId="{611CDF4A-3B2F-4BF0-BDA1-62E3D8372F5C}" type="pres">
      <dgm:prSet presAssocID="{E7260167-A0E7-4D6D-8168-C2DF2E7FA67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587683D4-94CE-404F-B44E-17BC42BA5096}" type="pres">
      <dgm:prSet presAssocID="{E7260167-A0E7-4D6D-8168-C2DF2E7FA677}" presName="spaceRect" presStyleCnt="0"/>
      <dgm:spPr/>
    </dgm:pt>
    <dgm:pt modelId="{A29A39D0-8B58-4A7E-95C6-00DE6406FA04}" type="pres">
      <dgm:prSet presAssocID="{E7260167-A0E7-4D6D-8168-C2DF2E7FA677}" presName="textRect" presStyleLbl="revTx" presStyleIdx="2" presStyleCnt="4">
        <dgm:presLayoutVars>
          <dgm:chMax val="1"/>
          <dgm:chPref val="1"/>
        </dgm:presLayoutVars>
      </dgm:prSet>
      <dgm:spPr/>
    </dgm:pt>
    <dgm:pt modelId="{F3A7F9DD-A00C-4070-B1AF-96BEDB66729C}" type="pres">
      <dgm:prSet presAssocID="{D77677DB-836C-4907-B3B7-927059477F42}" presName="sibTrans" presStyleLbl="sibTrans2D1" presStyleIdx="0" presStyleCnt="0"/>
      <dgm:spPr/>
    </dgm:pt>
    <dgm:pt modelId="{80A99200-407F-4E02-8748-A127EA9868FA}" type="pres">
      <dgm:prSet presAssocID="{B4CBAB51-951C-44D7-A872-F6AAEB3148CA}" presName="compNode" presStyleCnt="0"/>
      <dgm:spPr/>
    </dgm:pt>
    <dgm:pt modelId="{0D7F1384-7BDB-4140-BF6C-26DCF36BEA74}" type="pres">
      <dgm:prSet presAssocID="{B4CBAB51-951C-44D7-A872-F6AAEB3148CA}" presName="iconBgRect" presStyleLbl="bgShp" presStyleIdx="3" presStyleCnt="4"/>
      <dgm:spPr/>
    </dgm:pt>
    <dgm:pt modelId="{1BDBDB77-3CA4-4BBC-A08C-DB407F9862DD}" type="pres">
      <dgm:prSet presAssocID="{B4CBAB51-951C-44D7-A872-F6AAEB3148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5A245117-98CC-4663-9260-E6D81729031A}" type="pres">
      <dgm:prSet presAssocID="{B4CBAB51-951C-44D7-A872-F6AAEB3148CA}" presName="spaceRect" presStyleCnt="0"/>
      <dgm:spPr/>
    </dgm:pt>
    <dgm:pt modelId="{D7323BAE-F6D9-4F9B-8F03-1D5084BDD8DC}" type="pres">
      <dgm:prSet presAssocID="{B4CBAB51-951C-44D7-A872-F6AAEB3148CA}" presName="textRect" presStyleLbl="revTx" presStyleIdx="3" presStyleCnt="4">
        <dgm:presLayoutVars>
          <dgm:chMax val="1"/>
          <dgm:chPref val="1"/>
        </dgm:presLayoutVars>
      </dgm:prSet>
      <dgm:spPr/>
    </dgm:pt>
  </dgm:ptLst>
  <dgm:cxnLst>
    <dgm:cxn modelId="{37F59D0D-30C7-4FB3-AF31-31E32C307E21}" type="presOf" srcId="{E7260167-A0E7-4D6D-8168-C2DF2E7FA677}" destId="{A29A39D0-8B58-4A7E-95C6-00DE6406FA04}" srcOrd="0" destOrd="0" presId="urn:microsoft.com/office/officeart/2018/2/layout/IconCircleList"/>
    <dgm:cxn modelId="{32954613-EF6F-43E5-A51A-B90D4DF1CBE7}" srcId="{6549919D-772F-462C-9070-E1CF28D3836D}" destId="{5112C8BF-DF20-4C5D-957F-0A9CC9B3156A}" srcOrd="1" destOrd="0" parTransId="{5F09F0A8-D938-444A-B735-4B3E8119C549}" sibTransId="{D459BE3F-7F1A-4367-A2C3-7B3A97A47875}"/>
    <dgm:cxn modelId="{C19C5D29-701F-4C8F-B2ED-F967FC03C818}" srcId="{6549919D-772F-462C-9070-E1CF28D3836D}" destId="{EC118507-9C4A-4BF8-BFD2-DDE31369FD36}" srcOrd="0" destOrd="0" parTransId="{CD81CF2A-C44B-4329-8160-5FC1279294D4}" sibTransId="{BCCEE637-7E52-49F3-915C-B990AB322FF9}"/>
    <dgm:cxn modelId="{C5ED8668-69FA-4EE1-B5B0-0E3C0E86F423}" type="presOf" srcId="{6549919D-772F-462C-9070-E1CF28D3836D}" destId="{628DB003-E863-4C01-82EE-2B2F5AEF6DEA}" srcOrd="0" destOrd="0" presId="urn:microsoft.com/office/officeart/2018/2/layout/IconCircleList"/>
    <dgm:cxn modelId="{4482646D-BDC9-40BF-AA13-52F550E9707C}" srcId="{6549919D-772F-462C-9070-E1CF28D3836D}" destId="{E7260167-A0E7-4D6D-8168-C2DF2E7FA677}" srcOrd="2" destOrd="0" parTransId="{BC99EEC2-E591-4A81-BBE0-735EF4BCDF91}" sibTransId="{D77677DB-836C-4907-B3B7-927059477F42}"/>
    <dgm:cxn modelId="{C3BB0651-A6BD-4345-BC1D-7ADDA4267CCF}" type="presOf" srcId="{D77677DB-836C-4907-B3B7-927059477F42}" destId="{F3A7F9DD-A00C-4070-B1AF-96BEDB66729C}" srcOrd="0" destOrd="0" presId="urn:microsoft.com/office/officeart/2018/2/layout/IconCircleList"/>
    <dgm:cxn modelId="{51B65176-6F2B-4A74-80F1-6EB89BDACB25}" type="presOf" srcId="{5112C8BF-DF20-4C5D-957F-0A9CC9B3156A}" destId="{0838E08A-CB00-4BF0-83B3-F32CA3659A04}" srcOrd="0" destOrd="0" presId="urn:microsoft.com/office/officeart/2018/2/layout/IconCircleList"/>
    <dgm:cxn modelId="{ECECEC59-CC04-4239-8386-45E040E5B4AE}" type="presOf" srcId="{B4CBAB51-951C-44D7-A872-F6AAEB3148CA}" destId="{D7323BAE-F6D9-4F9B-8F03-1D5084BDD8DC}" srcOrd="0" destOrd="0" presId="urn:microsoft.com/office/officeart/2018/2/layout/IconCircleList"/>
    <dgm:cxn modelId="{E1B9C97B-5EE4-4226-B8FE-F4B290D04AD6}" type="presOf" srcId="{D459BE3F-7F1A-4367-A2C3-7B3A97A47875}" destId="{C634BD56-DF96-4A08-B0D5-70801798A50F}" srcOrd="0" destOrd="0" presId="urn:microsoft.com/office/officeart/2018/2/layout/IconCircleList"/>
    <dgm:cxn modelId="{F883FEAA-536C-4878-9899-63E95D9AF67E}" type="presOf" srcId="{EC118507-9C4A-4BF8-BFD2-DDE31369FD36}" destId="{58FE362D-9BA7-446E-A6D1-2E4B01EB7CDA}" srcOrd="0" destOrd="0" presId="urn:microsoft.com/office/officeart/2018/2/layout/IconCircleList"/>
    <dgm:cxn modelId="{7FD520B1-063B-4BED-BFDA-8700BE25F923}" srcId="{6549919D-772F-462C-9070-E1CF28D3836D}" destId="{B4CBAB51-951C-44D7-A872-F6AAEB3148CA}" srcOrd="3" destOrd="0" parTransId="{5A37D307-4CD6-4809-9F99-E3DD15469935}" sibTransId="{686C0615-D036-4BBB-83B2-0E825ADA4386}"/>
    <dgm:cxn modelId="{6414EAD7-CABB-49FB-9328-E80AB0DC543E}" type="presOf" srcId="{BCCEE637-7E52-49F3-915C-B990AB322FF9}" destId="{83782499-EE71-4C8C-9631-4D4BC8B4B429}" srcOrd="0" destOrd="0" presId="urn:microsoft.com/office/officeart/2018/2/layout/IconCircleList"/>
    <dgm:cxn modelId="{32DB45BA-386D-4315-905A-B4D1AD450467}" type="presParOf" srcId="{628DB003-E863-4C01-82EE-2B2F5AEF6DEA}" destId="{7F63D213-BB34-4D0A-AC7A-04FDAC27732B}" srcOrd="0" destOrd="0" presId="urn:microsoft.com/office/officeart/2018/2/layout/IconCircleList"/>
    <dgm:cxn modelId="{F376D27C-C5B2-4C83-82CB-956087AD8DCD}" type="presParOf" srcId="{7F63D213-BB34-4D0A-AC7A-04FDAC27732B}" destId="{6F8E6092-07AC-4672-9DED-ED01C224099B}" srcOrd="0" destOrd="0" presId="urn:microsoft.com/office/officeart/2018/2/layout/IconCircleList"/>
    <dgm:cxn modelId="{6EF2EE21-493E-4575-969A-0582023F2D57}" type="presParOf" srcId="{6F8E6092-07AC-4672-9DED-ED01C224099B}" destId="{F8041067-CB8B-42C7-85D2-73EB9434E3F5}" srcOrd="0" destOrd="0" presId="urn:microsoft.com/office/officeart/2018/2/layout/IconCircleList"/>
    <dgm:cxn modelId="{2533DF88-1A1B-4FBE-B4CF-AF218ED6C81A}" type="presParOf" srcId="{6F8E6092-07AC-4672-9DED-ED01C224099B}" destId="{9A8C3DA0-9373-4025-B3AE-770AF7BC7C67}" srcOrd="1" destOrd="0" presId="urn:microsoft.com/office/officeart/2018/2/layout/IconCircleList"/>
    <dgm:cxn modelId="{FC9D72A5-007A-4638-A17B-EA64ABACA8AB}" type="presParOf" srcId="{6F8E6092-07AC-4672-9DED-ED01C224099B}" destId="{C9C11C5C-3FDE-46EC-93F6-34737FEBB2C7}" srcOrd="2" destOrd="0" presId="urn:microsoft.com/office/officeart/2018/2/layout/IconCircleList"/>
    <dgm:cxn modelId="{CD6A8D0C-65AD-4866-B985-0B5DF426F93B}" type="presParOf" srcId="{6F8E6092-07AC-4672-9DED-ED01C224099B}" destId="{58FE362D-9BA7-446E-A6D1-2E4B01EB7CDA}" srcOrd="3" destOrd="0" presId="urn:microsoft.com/office/officeart/2018/2/layout/IconCircleList"/>
    <dgm:cxn modelId="{D37800C6-ADD9-4754-B819-70661E40BFC2}" type="presParOf" srcId="{7F63D213-BB34-4D0A-AC7A-04FDAC27732B}" destId="{83782499-EE71-4C8C-9631-4D4BC8B4B429}" srcOrd="1" destOrd="0" presId="urn:microsoft.com/office/officeart/2018/2/layout/IconCircleList"/>
    <dgm:cxn modelId="{C78F1670-B69C-45A1-9CC1-E6E3563E4558}" type="presParOf" srcId="{7F63D213-BB34-4D0A-AC7A-04FDAC27732B}" destId="{4094E628-657F-46C6-9807-CD9A90ED418D}" srcOrd="2" destOrd="0" presId="urn:microsoft.com/office/officeart/2018/2/layout/IconCircleList"/>
    <dgm:cxn modelId="{0D08E4A6-BE8C-408A-91DF-06BA582C31B8}" type="presParOf" srcId="{4094E628-657F-46C6-9807-CD9A90ED418D}" destId="{31A05133-46C1-4750-8EAB-A53C992D24D5}" srcOrd="0" destOrd="0" presId="urn:microsoft.com/office/officeart/2018/2/layout/IconCircleList"/>
    <dgm:cxn modelId="{29DACD73-CE2E-418D-946A-FFAE9EDC18EA}" type="presParOf" srcId="{4094E628-657F-46C6-9807-CD9A90ED418D}" destId="{E585D344-C053-4980-BF27-AB8CB04E2AE5}" srcOrd="1" destOrd="0" presId="urn:microsoft.com/office/officeart/2018/2/layout/IconCircleList"/>
    <dgm:cxn modelId="{BC62E26A-0B13-4945-B8E4-BB4D169DDD6C}" type="presParOf" srcId="{4094E628-657F-46C6-9807-CD9A90ED418D}" destId="{18375470-98D7-49D5-A6FD-5153A51D4C63}" srcOrd="2" destOrd="0" presId="urn:microsoft.com/office/officeart/2018/2/layout/IconCircleList"/>
    <dgm:cxn modelId="{0714D841-0FA7-446B-966D-EE7A7CC9574E}" type="presParOf" srcId="{4094E628-657F-46C6-9807-CD9A90ED418D}" destId="{0838E08A-CB00-4BF0-83B3-F32CA3659A04}" srcOrd="3" destOrd="0" presId="urn:microsoft.com/office/officeart/2018/2/layout/IconCircleList"/>
    <dgm:cxn modelId="{DE2944A2-DA2C-410B-8510-1FD2CFA83E89}" type="presParOf" srcId="{7F63D213-BB34-4D0A-AC7A-04FDAC27732B}" destId="{C634BD56-DF96-4A08-B0D5-70801798A50F}" srcOrd="3" destOrd="0" presId="urn:microsoft.com/office/officeart/2018/2/layout/IconCircleList"/>
    <dgm:cxn modelId="{DECBF2A9-BD51-4DE8-94C0-38C40AADC655}" type="presParOf" srcId="{7F63D213-BB34-4D0A-AC7A-04FDAC27732B}" destId="{46D246BD-8D06-48EE-9D33-72E9C67428BF}" srcOrd="4" destOrd="0" presId="urn:microsoft.com/office/officeart/2018/2/layout/IconCircleList"/>
    <dgm:cxn modelId="{9178D9AD-FD16-48B5-8266-22EDA1B65188}" type="presParOf" srcId="{46D246BD-8D06-48EE-9D33-72E9C67428BF}" destId="{ECFC966C-C614-4E53-8387-149BCD251106}" srcOrd="0" destOrd="0" presId="urn:microsoft.com/office/officeart/2018/2/layout/IconCircleList"/>
    <dgm:cxn modelId="{E020C288-D12F-415A-A60F-6B55475EC785}" type="presParOf" srcId="{46D246BD-8D06-48EE-9D33-72E9C67428BF}" destId="{611CDF4A-3B2F-4BF0-BDA1-62E3D8372F5C}" srcOrd="1" destOrd="0" presId="urn:microsoft.com/office/officeart/2018/2/layout/IconCircleList"/>
    <dgm:cxn modelId="{918678AD-9767-4E44-BC99-D69452D1803D}" type="presParOf" srcId="{46D246BD-8D06-48EE-9D33-72E9C67428BF}" destId="{587683D4-94CE-404F-B44E-17BC42BA5096}" srcOrd="2" destOrd="0" presId="urn:microsoft.com/office/officeart/2018/2/layout/IconCircleList"/>
    <dgm:cxn modelId="{33D4EE71-4E94-4AE3-A3B1-0DF584BDAD4D}" type="presParOf" srcId="{46D246BD-8D06-48EE-9D33-72E9C67428BF}" destId="{A29A39D0-8B58-4A7E-95C6-00DE6406FA04}" srcOrd="3" destOrd="0" presId="urn:microsoft.com/office/officeart/2018/2/layout/IconCircleList"/>
    <dgm:cxn modelId="{2D618792-443C-4099-9B09-96F6532F39C4}" type="presParOf" srcId="{7F63D213-BB34-4D0A-AC7A-04FDAC27732B}" destId="{F3A7F9DD-A00C-4070-B1AF-96BEDB66729C}" srcOrd="5" destOrd="0" presId="urn:microsoft.com/office/officeart/2018/2/layout/IconCircleList"/>
    <dgm:cxn modelId="{1AB99C19-8897-4DF8-B114-6A5A6676E66F}" type="presParOf" srcId="{7F63D213-BB34-4D0A-AC7A-04FDAC27732B}" destId="{80A99200-407F-4E02-8748-A127EA9868FA}" srcOrd="6" destOrd="0" presId="urn:microsoft.com/office/officeart/2018/2/layout/IconCircleList"/>
    <dgm:cxn modelId="{15F13BC7-1F60-45A4-9B80-48106B425A03}" type="presParOf" srcId="{80A99200-407F-4E02-8748-A127EA9868FA}" destId="{0D7F1384-7BDB-4140-BF6C-26DCF36BEA74}" srcOrd="0" destOrd="0" presId="urn:microsoft.com/office/officeart/2018/2/layout/IconCircleList"/>
    <dgm:cxn modelId="{5A74F258-1F57-4CA4-BAA4-5A1CAEFD0046}" type="presParOf" srcId="{80A99200-407F-4E02-8748-A127EA9868FA}" destId="{1BDBDB77-3CA4-4BBC-A08C-DB407F9862DD}" srcOrd="1" destOrd="0" presId="urn:microsoft.com/office/officeart/2018/2/layout/IconCircleList"/>
    <dgm:cxn modelId="{0205D351-B140-490D-8F58-F5EC4D144E0A}" type="presParOf" srcId="{80A99200-407F-4E02-8748-A127EA9868FA}" destId="{5A245117-98CC-4663-9260-E6D81729031A}" srcOrd="2" destOrd="0" presId="urn:microsoft.com/office/officeart/2018/2/layout/IconCircleList"/>
    <dgm:cxn modelId="{405993AA-947D-43D0-AB7B-4BD3CBE88122}" type="presParOf" srcId="{80A99200-407F-4E02-8748-A127EA9868FA}" destId="{D7323BAE-F6D9-4F9B-8F03-1D5084BDD8D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99F22-A2A7-4005-B0A6-D1BA10A55C84}">
      <dsp:nvSpPr>
        <dsp:cNvPr id="0" name=""/>
        <dsp:cNvSpPr/>
      </dsp:nvSpPr>
      <dsp:spPr>
        <a:xfrm>
          <a:off x="1218203" y="409309"/>
          <a:ext cx="1519550" cy="1519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103424-DF31-4BA4-80E2-8639996C553C}">
      <dsp:nvSpPr>
        <dsp:cNvPr id="0" name=""/>
        <dsp:cNvSpPr/>
      </dsp:nvSpPr>
      <dsp:spPr>
        <a:xfrm>
          <a:off x="289589" y="2387746"/>
          <a:ext cx="337677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AU" sz="1200" kern="1200" dirty="0"/>
            <a:t>The initial $1.5million donated from Community Bank Winchelsea provided the essential seed funding to commence this project. Once the units are sold, these funds will be recycled into the next </a:t>
          </a:r>
          <a:r>
            <a:rPr lang="en-AU" sz="1200" kern="1200" dirty="0" err="1"/>
            <a:t>devel;opment</a:t>
          </a:r>
          <a:r>
            <a:rPr lang="en-AU" sz="1200" kern="1200" dirty="0"/>
            <a:t>.  Allowing </a:t>
          </a:r>
          <a:r>
            <a:rPr lang="en-AU" sz="1200" kern="1200" dirty="0" err="1"/>
            <a:t>Winaglo</a:t>
          </a:r>
          <a:r>
            <a:rPr lang="en-AU" sz="1200" kern="1200" dirty="0"/>
            <a:t> Inc to continue delivering housing solutions. </a:t>
          </a:r>
          <a:endParaRPr lang="en-US" sz="1200" kern="1200" dirty="0"/>
        </a:p>
      </dsp:txBody>
      <dsp:txXfrm>
        <a:off x="289589" y="2387746"/>
        <a:ext cx="3376779" cy="1080000"/>
      </dsp:txXfrm>
    </dsp:sp>
    <dsp:sp modelId="{EE828637-0171-4727-9C03-F24A76550519}">
      <dsp:nvSpPr>
        <dsp:cNvPr id="0" name=""/>
        <dsp:cNvSpPr/>
      </dsp:nvSpPr>
      <dsp:spPr>
        <a:xfrm>
          <a:off x="5185920" y="409309"/>
          <a:ext cx="1519550" cy="1519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7CDEC-BD52-4AB7-A966-2F84B7F3BEDD}">
      <dsp:nvSpPr>
        <dsp:cNvPr id="0" name=""/>
        <dsp:cNvSpPr/>
      </dsp:nvSpPr>
      <dsp:spPr>
        <a:xfrm>
          <a:off x="4257305" y="2387746"/>
          <a:ext cx="337677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kern="1200"/>
            <a:t>This approach ensure that the original donation is not depleted but instead reused to kick-start each new project, creating a sustainable funding cycle. </a:t>
          </a:r>
          <a:endParaRPr lang="en-US" sz="1400" kern="1200"/>
        </a:p>
      </dsp:txBody>
      <dsp:txXfrm>
        <a:off x="4257305" y="2387746"/>
        <a:ext cx="3376779" cy="1080000"/>
      </dsp:txXfrm>
    </dsp:sp>
    <dsp:sp modelId="{A22F94B4-AAA1-4C05-94ED-5C948DE740E8}">
      <dsp:nvSpPr>
        <dsp:cNvPr id="0" name=""/>
        <dsp:cNvSpPr/>
      </dsp:nvSpPr>
      <dsp:spPr>
        <a:xfrm>
          <a:off x="9153636" y="409309"/>
          <a:ext cx="1519550" cy="1519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DBB2C4-A321-40B2-91EB-F0A3F3FC55AF}">
      <dsp:nvSpPr>
        <dsp:cNvPr id="0" name=""/>
        <dsp:cNvSpPr/>
      </dsp:nvSpPr>
      <dsp:spPr>
        <a:xfrm>
          <a:off x="8225021" y="2387746"/>
          <a:ext cx="3376779"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kern="1200"/>
            <a:t>As per the rules of the association, these funds are held and can only be used for the specified purposes (rule 5), which includes advancement of health and social and public welfare in the specified geographic area.</a:t>
          </a:r>
          <a:endParaRPr lang="en-US" sz="1400" kern="1200"/>
        </a:p>
      </dsp:txBody>
      <dsp:txXfrm>
        <a:off x="8225021" y="2387746"/>
        <a:ext cx="3376779" cy="108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1067-CB8B-42C7-85D2-73EB9434E3F5}">
      <dsp:nvSpPr>
        <dsp:cNvPr id="0" name=""/>
        <dsp:cNvSpPr/>
      </dsp:nvSpPr>
      <dsp:spPr>
        <a:xfrm>
          <a:off x="17010" y="373875"/>
          <a:ext cx="1235102" cy="123510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8C3DA0-9373-4025-B3AE-770AF7BC7C67}">
      <dsp:nvSpPr>
        <dsp:cNvPr id="0" name=""/>
        <dsp:cNvSpPr/>
      </dsp:nvSpPr>
      <dsp:spPr>
        <a:xfrm>
          <a:off x="276382" y="633247"/>
          <a:ext cx="716359" cy="716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FE362D-9BA7-446E-A6D1-2E4B01EB7CDA}">
      <dsp:nvSpPr>
        <dsp:cNvPr id="0" name=""/>
        <dsp:cNvSpPr/>
      </dsp:nvSpPr>
      <dsp:spPr>
        <a:xfrm>
          <a:off x="1516778" y="373875"/>
          <a:ext cx="2911312" cy="1235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Initial conversations have commenced with the Birregurra Community to complete a similar project.</a:t>
          </a:r>
        </a:p>
      </dsp:txBody>
      <dsp:txXfrm>
        <a:off x="1516778" y="373875"/>
        <a:ext cx="2911312" cy="1235102"/>
      </dsp:txXfrm>
    </dsp:sp>
    <dsp:sp modelId="{31A05133-46C1-4750-8EAB-A53C992D24D5}">
      <dsp:nvSpPr>
        <dsp:cNvPr id="0" name=""/>
        <dsp:cNvSpPr/>
      </dsp:nvSpPr>
      <dsp:spPr>
        <a:xfrm>
          <a:off x="4935365" y="373875"/>
          <a:ext cx="1235102" cy="123510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5D344-C053-4980-BF27-AB8CB04E2AE5}">
      <dsp:nvSpPr>
        <dsp:cNvPr id="0" name=""/>
        <dsp:cNvSpPr/>
      </dsp:nvSpPr>
      <dsp:spPr>
        <a:xfrm>
          <a:off x="5194736" y="633247"/>
          <a:ext cx="716359" cy="71635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38E08A-CB00-4BF0-83B3-F32CA3659A04}">
      <dsp:nvSpPr>
        <dsp:cNvPr id="0" name=""/>
        <dsp:cNvSpPr/>
      </dsp:nvSpPr>
      <dsp:spPr>
        <a:xfrm>
          <a:off x="6435132" y="373875"/>
          <a:ext cx="2911312" cy="1235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In collaboration with the Birregurra Lions Club &amp; Colac Otway Shire. </a:t>
          </a:r>
        </a:p>
      </dsp:txBody>
      <dsp:txXfrm>
        <a:off x="6435132" y="373875"/>
        <a:ext cx="2911312" cy="1235102"/>
      </dsp:txXfrm>
    </dsp:sp>
    <dsp:sp modelId="{ECFC966C-C614-4E53-8387-149BCD251106}">
      <dsp:nvSpPr>
        <dsp:cNvPr id="0" name=""/>
        <dsp:cNvSpPr/>
      </dsp:nvSpPr>
      <dsp:spPr>
        <a:xfrm>
          <a:off x="17010" y="2268077"/>
          <a:ext cx="1235102" cy="123510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1CDF4A-3B2F-4BF0-BDA1-62E3D8372F5C}">
      <dsp:nvSpPr>
        <dsp:cNvPr id="0" name=""/>
        <dsp:cNvSpPr/>
      </dsp:nvSpPr>
      <dsp:spPr>
        <a:xfrm>
          <a:off x="276382" y="2527449"/>
          <a:ext cx="716359" cy="716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A39D0-8B58-4A7E-95C6-00DE6406FA04}">
      <dsp:nvSpPr>
        <dsp:cNvPr id="0" name=""/>
        <dsp:cNvSpPr/>
      </dsp:nvSpPr>
      <dsp:spPr>
        <a:xfrm>
          <a:off x="1516778" y="2268077"/>
          <a:ext cx="2911312" cy="1235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Land acquisition negotiations commenced.</a:t>
          </a:r>
        </a:p>
      </dsp:txBody>
      <dsp:txXfrm>
        <a:off x="1516778" y="2268077"/>
        <a:ext cx="2911312" cy="1235102"/>
      </dsp:txXfrm>
    </dsp:sp>
    <dsp:sp modelId="{0D7F1384-7BDB-4140-BF6C-26DCF36BEA74}">
      <dsp:nvSpPr>
        <dsp:cNvPr id="0" name=""/>
        <dsp:cNvSpPr/>
      </dsp:nvSpPr>
      <dsp:spPr>
        <a:xfrm>
          <a:off x="4935365" y="2268077"/>
          <a:ext cx="1235102" cy="123510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DBDB77-3CA4-4BBC-A08C-DB407F9862DD}">
      <dsp:nvSpPr>
        <dsp:cNvPr id="0" name=""/>
        <dsp:cNvSpPr/>
      </dsp:nvSpPr>
      <dsp:spPr>
        <a:xfrm>
          <a:off x="5194736" y="2527449"/>
          <a:ext cx="716359" cy="716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323BAE-F6D9-4F9B-8F03-1D5084BDD8DC}">
      <dsp:nvSpPr>
        <dsp:cNvPr id="0" name=""/>
        <dsp:cNvSpPr/>
      </dsp:nvSpPr>
      <dsp:spPr>
        <a:xfrm>
          <a:off x="6435132" y="2268077"/>
          <a:ext cx="2911312" cy="1235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Conditional on approval of non banking finance. </a:t>
          </a:r>
        </a:p>
      </dsp:txBody>
      <dsp:txXfrm>
        <a:off x="6435132" y="2268077"/>
        <a:ext cx="2911312" cy="12351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D913024-4032-4B4F-8680-09D5E08EDB6E}" type="datetimeFigureOut">
              <a:rPr lang="en-US" smtClean="0"/>
              <a:t>3/4/2025</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AE225E-43E0-7047-8ADB-DD9EBB41B4D0}" type="datetimeFigureOut">
              <a:rPr lang="en-US" noProof="0" smtClean="0"/>
              <a:t>3/4/2025</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43606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850" indent="-288850">
              <a:lnSpc>
                <a:spcPct val="90000"/>
              </a:lnSpc>
              <a:spcAft>
                <a:spcPts val="611"/>
              </a:spcAft>
              <a:buFont typeface="Courier New" panose="02070309020205020404" pitchFamily="49" charset="0"/>
              <a:buChar char="o"/>
            </a:pPr>
            <a:r>
              <a:rPr lang="en-US" b="1" dirty="0">
                <a:solidFill>
                  <a:schemeClr val="accent1"/>
                </a:solidFill>
              </a:rPr>
              <a:t>John Knuckey </a:t>
            </a:r>
            <a:r>
              <a:rPr lang="en-US" dirty="0">
                <a:solidFill>
                  <a:schemeClr val="accent1"/>
                </a:solidFill>
              </a:rPr>
              <a:t>Corangamite Financial Services</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Michelle Stocks </a:t>
            </a:r>
            <a:r>
              <a:rPr lang="en-US" dirty="0">
                <a:solidFill>
                  <a:schemeClr val="accent1"/>
                </a:solidFill>
              </a:rPr>
              <a:t>Corangamite Financial Services / Administration / Retired Hesse Rural Health Board Member  </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Gerard Kelly </a:t>
            </a:r>
            <a:r>
              <a:rPr lang="en-US" dirty="0">
                <a:solidFill>
                  <a:schemeClr val="accent1"/>
                </a:solidFill>
              </a:rPr>
              <a:t>Corangamite Financial Services / Accountant</a:t>
            </a:r>
          </a:p>
          <a:p>
            <a:pPr>
              <a:lnSpc>
                <a:spcPct val="90000"/>
              </a:lnSpc>
              <a:spcAft>
                <a:spcPts val="611"/>
              </a:spcAft>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Ken McDonald </a:t>
            </a:r>
            <a:r>
              <a:rPr lang="en-US" dirty="0">
                <a:solidFill>
                  <a:schemeClr val="accent1"/>
                </a:solidFill>
              </a:rPr>
              <a:t> Corangamite Financial Services / Real Estate </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David Kelly </a:t>
            </a:r>
            <a:r>
              <a:rPr lang="en-US" dirty="0">
                <a:solidFill>
                  <a:schemeClr val="accent1"/>
                </a:solidFill>
              </a:rPr>
              <a:t>Hesse Rural Health / Community Member</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John Hutton</a:t>
            </a:r>
            <a:r>
              <a:rPr lang="en-US" dirty="0">
                <a:solidFill>
                  <a:schemeClr val="accent1"/>
                </a:solidFill>
              </a:rPr>
              <a:t> Winchelsea Lions Club / Community Member</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Richard Butcher </a:t>
            </a:r>
            <a:r>
              <a:rPr lang="en-US" dirty="0">
                <a:solidFill>
                  <a:schemeClr val="accent1"/>
                </a:solidFill>
              </a:rPr>
              <a:t> Community Member / Community Member</a:t>
            </a:r>
          </a:p>
          <a:p>
            <a:pPr marL="288850" indent="-288850">
              <a:lnSpc>
                <a:spcPct val="90000"/>
              </a:lnSpc>
              <a:spcAft>
                <a:spcPts val="611"/>
              </a:spcAft>
              <a:buFont typeface="Courier New" panose="02070309020205020404" pitchFamily="49" charset="0"/>
              <a:buChar char="o"/>
            </a:pPr>
            <a:endParaRPr lang="en-US" dirty="0">
              <a:solidFill>
                <a:schemeClr val="accent1"/>
              </a:solidFill>
            </a:endParaRPr>
          </a:p>
          <a:p>
            <a:pPr marL="288850" indent="-288850">
              <a:lnSpc>
                <a:spcPct val="90000"/>
              </a:lnSpc>
              <a:spcAft>
                <a:spcPts val="611"/>
              </a:spcAft>
              <a:buFont typeface="Courier New" panose="02070309020205020404" pitchFamily="49" charset="0"/>
              <a:buChar char="o"/>
            </a:pPr>
            <a:r>
              <a:rPr lang="en-US" b="1" dirty="0">
                <a:solidFill>
                  <a:schemeClr val="accent1"/>
                </a:solidFill>
              </a:rPr>
              <a:t>Naida Hutton </a:t>
            </a:r>
            <a:r>
              <a:rPr lang="en-US" dirty="0">
                <a:solidFill>
                  <a:schemeClr val="accent1"/>
                </a:solidFill>
              </a:rPr>
              <a:t>Hesse Rural Health / Community Member</a:t>
            </a:r>
          </a:p>
          <a:p>
            <a:endParaRPr lang="en-AU"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367533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9EC6F-9BBD-8CE2-10F3-8223F476A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DFE6C-BDBC-5C20-2EAC-783DC0D64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AF931-7E5C-EAF0-510B-B7E581300DB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C8577D1-A6B7-07FD-60B6-E5ADD414C5DF}"/>
              </a:ext>
            </a:extLst>
          </p:cNvPr>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171671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EFAE-9459-3A98-7D60-9F6D0C054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4324-7023-E261-29D0-65C98F07F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1060E-FB76-3FDB-93AE-AB5914C860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A61E8-1302-7961-D8C4-0DC7B3191B08}"/>
              </a:ext>
            </a:extLst>
          </p:cNvPr>
          <p:cNvSpPr>
            <a:spLocks noGrp="1"/>
          </p:cNvSpPr>
          <p:nvPr>
            <p:ph type="sldNum" sz="quarter" idx="5"/>
          </p:nvPr>
        </p:nvSpPr>
        <p:spPr/>
        <p:txBody>
          <a:bodyPr/>
          <a:lstStyle/>
          <a:p>
            <a:fld id="{7C366290-4595-5745-A50F-D5EC13BAC604}" type="slidenum">
              <a:rPr lang="en-US" smtClean="0"/>
              <a:t>7</a:t>
            </a:fld>
            <a:endParaRPr lang="en-US" dirty="0"/>
          </a:p>
        </p:txBody>
      </p:sp>
    </p:spTree>
    <p:extLst>
      <p:ext uri="{BB962C8B-B14F-4D97-AF65-F5344CB8AC3E}">
        <p14:creationId xmlns:p14="http://schemas.microsoft.com/office/powerpoint/2010/main" val="367229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129310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mj-lt"/>
              <a:buAutoNum type="arabicPeriod"/>
            </a:pPr>
            <a:r>
              <a:rPr lang="en-AU" dirty="0"/>
              <a:t>Challenges obtaining finance</a:t>
            </a:r>
          </a:p>
          <a:p>
            <a:pPr marL="349415" indent="-349415">
              <a:buFont typeface="+mj-lt"/>
              <a:buAutoNum type="arabicPeriod"/>
            </a:pPr>
            <a:r>
              <a:rPr lang="en-AU" dirty="0"/>
              <a:t>No security</a:t>
            </a:r>
          </a:p>
          <a:p>
            <a:pPr marL="349415" indent="-349415">
              <a:buFont typeface="+mj-lt"/>
              <a:buAutoNum type="arabicPeriod"/>
            </a:pPr>
            <a:r>
              <a:rPr lang="en-AU" dirty="0"/>
              <a:t>No income</a:t>
            </a:r>
          </a:p>
          <a:p>
            <a:pPr marL="349415" indent="-349415">
              <a:buFont typeface="+mj-lt"/>
              <a:buAutoNum type="arabicPeriod"/>
            </a:pPr>
            <a:r>
              <a:rPr lang="en-AU" dirty="0"/>
              <a:t>Non traditional lend</a:t>
            </a:r>
          </a:p>
          <a:p>
            <a:pPr marL="349415" indent="-349415">
              <a:buFont typeface="+mj-lt"/>
              <a:buAutoNum type="arabicPeriod"/>
            </a:pPr>
            <a:r>
              <a:rPr lang="en-AU" dirty="0"/>
              <a:t>New entity.</a:t>
            </a:r>
          </a:p>
          <a:p>
            <a:endParaRPr lang="en-AU"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6758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10</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13</a:t>
            </a:fld>
            <a:endParaRPr lang="en-US" noProof="0" dirty="0"/>
          </a:p>
        </p:txBody>
      </p:sp>
    </p:spTree>
    <p:extLst>
      <p:ext uri="{BB962C8B-B14F-4D97-AF65-F5344CB8AC3E}">
        <p14:creationId xmlns:p14="http://schemas.microsoft.com/office/powerpoint/2010/main" val="51030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BD2AA60-3A65-0C01-C7C3-EE057D36FF27}"/>
              </a:ext>
            </a:extLst>
          </p:cNvPr>
          <p:cNvSpPr txBox="1"/>
          <p:nvPr>
            <p:extLst>
              <p:ext uri="{1162E1C5-73C7-4A58-AE30-91384D911F3F}">
                <p184:classification xmlns:p184="http://schemas.microsoft.com/office/powerpoint/2018/4/main" val="ftr"/>
              </p:ext>
            </p:extLst>
          </p:nvPr>
        </p:nvSpPr>
        <p:spPr>
          <a:xfrm>
            <a:off x="63500" y="6642100"/>
            <a:ext cx="884238" cy="152400"/>
          </a:xfrm>
          <a:prstGeom prst="rect">
            <a:avLst/>
          </a:prstGeom>
        </p:spPr>
        <p:txBody>
          <a:bodyPr horzOverflow="overflow" lIns="0" tIns="0" rIns="0" bIns="0">
            <a:spAutoFit/>
          </a:bodyPr>
          <a:lstStyle/>
          <a:p>
            <a:pPr algn="l"/>
            <a:r>
              <a:rPr lang="en-AU" sz="1000">
                <a:solidFill>
                  <a:srgbClr val="000000"/>
                </a:solidFill>
                <a:latin typeface="Calibri" panose="020F0502020204030204" pitchFamily="34" charset="0"/>
                <a:ea typeface="Calibri" panose="020F0502020204030204" pitchFamily="34" charset="0"/>
                <a:cs typeface="Calibri" panose="020F0502020204030204" pitchFamily="34" charset="0"/>
              </a:rPr>
              <a:t>C2 - Internal Use</a:t>
            </a:r>
          </a:p>
        </p:txBody>
      </p: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501300" y="2159785"/>
            <a:ext cx="11121189" cy="2387600"/>
          </a:xfrm>
        </p:spPr>
        <p:txBody>
          <a:bodyPr anchor="ctr">
            <a:normAutofit fontScale="90000"/>
          </a:bodyPr>
          <a:lstStyle/>
          <a:p>
            <a:pPr algn="l"/>
            <a:r>
              <a:rPr lang="en-US" sz="4800" b="1" dirty="0"/>
              <a:t>Winchelsea Community Bank Village</a:t>
            </a:r>
            <a:br>
              <a:rPr lang="en-US" sz="2000" dirty="0"/>
            </a:br>
            <a:br>
              <a:rPr lang="en-US" sz="2000" dirty="0"/>
            </a:br>
            <a:r>
              <a:rPr lang="en-US" sz="2000" dirty="0"/>
              <a:t>   by </a:t>
            </a:r>
            <a:br>
              <a:rPr lang="en-US" sz="2000" dirty="0"/>
            </a:br>
            <a:br>
              <a:rPr lang="en-US" sz="2000" dirty="0"/>
            </a:br>
            <a:r>
              <a:rPr lang="en-US" sz="4000" dirty="0"/>
              <a:t>Winanglo Inc</a:t>
            </a:r>
            <a:br>
              <a:rPr lang="en-US" sz="1600" b="1" dirty="0"/>
            </a:br>
            <a:r>
              <a:rPr lang="en-US" sz="4400" dirty="0"/>
              <a:t> </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CC3A7-DD9A-E887-A929-DE6D4C1E47B9}"/>
              </a:ext>
            </a:extLst>
          </p:cNvPr>
          <p:cNvSpPr>
            <a:spLocks noGrp="1"/>
          </p:cNvSpPr>
          <p:nvPr>
            <p:ph type="body" sz="quarter" idx="13"/>
          </p:nvPr>
        </p:nvSpPr>
        <p:spPr/>
        <p:txBody>
          <a:bodyPr/>
          <a:lstStyle/>
          <a:p>
            <a:r>
              <a:rPr lang="en-US" dirty="0" err="1"/>
              <a:t>december</a:t>
            </a:r>
            <a:r>
              <a:rPr lang="en-US" dirty="0"/>
              <a:t> 2020</a:t>
            </a:r>
          </a:p>
          <a:p>
            <a:pPr lvl="1"/>
            <a:r>
              <a:rPr lang="en-US" dirty="0"/>
              <a:t>Winanglo Inc. established.</a:t>
            </a:r>
          </a:p>
          <a:p>
            <a:endParaRPr lang="en-US" dirty="0"/>
          </a:p>
        </p:txBody>
      </p:sp>
      <p:sp>
        <p:nvSpPr>
          <p:cNvPr id="9" name="Text Placeholder 8">
            <a:extLst>
              <a:ext uri="{FF2B5EF4-FFF2-40B4-BE49-F238E27FC236}">
                <a16:creationId xmlns:a16="http://schemas.microsoft.com/office/drawing/2014/main" id="{EE754D37-3AA6-7249-76D8-52F85F4C158A}"/>
              </a:ext>
            </a:extLst>
          </p:cNvPr>
          <p:cNvSpPr>
            <a:spLocks noGrp="1"/>
          </p:cNvSpPr>
          <p:nvPr>
            <p:ph type="body" sz="quarter" idx="14"/>
          </p:nvPr>
        </p:nvSpPr>
        <p:spPr>
          <a:xfrm>
            <a:off x="4944746" y="2313335"/>
            <a:ext cx="3999229" cy="2413086"/>
          </a:xfrm>
        </p:spPr>
        <p:txBody>
          <a:bodyPr/>
          <a:lstStyle/>
          <a:p>
            <a:r>
              <a:rPr lang="en-US" dirty="0"/>
              <a:t>June 2022</a:t>
            </a:r>
          </a:p>
          <a:p>
            <a:pPr lvl="1"/>
            <a:r>
              <a:rPr lang="en-US" dirty="0"/>
              <a:t>Architect drawings completed, build quoted. CFS committed seed capital of $500,000</a:t>
            </a:r>
          </a:p>
        </p:txBody>
      </p:sp>
      <p:sp>
        <p:nvSpPr>
          <p:cNvPr id="26" name="Text Placeholder 25">
            <a:extLst>
              <a:ext uri="{FF2B5EF4-FFF2-40B4-BE49-F238E27FC236}">
                <a16:creationId xmlns:a16="http://schemas.microsoft.com/office/drawing/2014/main" id="{FFCA4FA2-1095-105E-5606-3D90E73136C3}"/>
              </a:ext>
            </a:extLst>
          </p:cNvPr>
          <p:cNvSpPr>
            <a:spLocks noGrp="1"/>
          </p:cNvSpPr>
          <p:nvPr>
            <p:ph type="body" sz="quarter" idx="17"/>
          </p:nvPr>
        </p:nvSpPr>
        <p:spPr>
          <a:xfrm>
            <a:off x="416193" y="4361748"/>
            <a:ext cx="3551111" cy="2231330"/>
          </a:xfrm>
        </p:spPr>
        <p:txBody>
          <a:bodyPr/>
          <a:lstStyle/>
          <a:p>
            <a:r>
              <a:rPr lang="en-US" dirty="0"/>
              <a:t>April 2022</a:t>
            </a:r>
          </a:p>
          <a:p>
            <a:pPr lvl="1"/>
            <a:r>
              <a:rPr lang="en-US" dirty="0"/>
              <a:t>Cultural heritage works commence of land. Building permit submitted. Finance acquisition commenced.</a:t>
            </a:r>
          </a:p>
          <a:p>
            <a:endParaRPr lang="en-US" dirty="0"/>
          </a:p>
          <a:p>
            <a:endParaRPr lang="en-US" dirty="0"/>
          </a:p>
        </p:txBody>
      </p:sp>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p:txBody>
          <a:bodyPr/>
          <a:lstStyle/>
          <a:p>
            <a:r>
              <a:rPr lang="en-US" dirty="0"/>
              <a:t>Timeline</a:t>
            </a:r>
          </a:p>
        </p:txBody>
      </p:sp>
      <p:sp>
        <p:nvSpPr>
          <p:cNvPr id="7" name="Text Placeholder 8">
            <a:extLst>
              <a:ext uri="{FF2B5EF4-FFF2-40B4-BE49-F238E27FC236}">
                <a16:creationId xmlns:a16="http://schemas.microsoft.com/office/drawing/2014/main" id="{C7703266-7ECC-B6D5-DB1F-EC92D2CB073D}"/>
              </a:ext>
            </a:extLst>
          </p:cNvPr>
          <p:cNvSpPr txBox="1">
            <a:spLocks/>
          </p:cNvSpPr>
          <p:nvPr/>
        </p:nvSpPr>
        <p:spPr>
          <a:xfrm>
            <a:off x="7871555" y="317539"/>
            <a:ext cx="374437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vert="horz" wrap="square"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2000" kern="1200" cap="all" baseline="0">
                <a:solidFill>
                  <a:schemeClr val="tx1"/>
                </a:solidFill>
                <a:latin typeface="Gill Sans Nova" panose="020B0602020104020203" pitchFamily="34" charset="0"/>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JAN 2022</a:t>
            </a:r>
          </a:p>
          <a:p>
            <a:pPr lvl="1"/>
            <a:r>
              <a:rPr lang="en-US" dirty="0"/>
              <a:t>Land acquisition from Surf Coast Shire at 42 Harding St, Winchelsea</a:t>
            </a:r>
          </a:p>
        </p:txBody>
      </p:sp>
      <p:sp>
        <p:nvSpPr>
          <p:cNvPr id="12" name="Text Placeholder 8">
            <a:extLst>
              <a:ext uri="{FF2B5EF4-FFF2-40B4-BE49-F238E27FC236}">
                <a16:creationId xmlns:a16="http://schemas.microsoft.com/office/drawing/2014/main" id="{DA62B16E-AA74-EF2D-5FC8-E6DB242219B3}"/>
              </a:ext>
            </a:extLst>
          </p:cNvPr>
          <p:cNvSpPr txBox="1">
            <a:spLocks/>
          </p:cNvSpPr>
          <p:nvPr/>
        </p:nvSpPr>
        <p:spPr>
          <a:xfrm>
            <a:off x="8366459" y="4189110"/>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vert="horz" wrap="square"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2000" kern="1200" cap="all" baseline="0">
                <a:solidFill>
                  <a:schemeClr val="tx1"/>
                </a:solidFill>
                <a:latin typeface="Gill Sans Nova" panose="020B0602020104020203" pitchFamily="34" charset="0"/>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January 2024</a:t>
            </a:r>
          </a:p>
          <a:p>
            <a:endParaRPr lang="en-US" dirty="0"/>
          </a:p>
          <a:p>
            <a:pPr lvl="1"/>
            <a:r>
              <a:rPr lang="en-US" dirty="0"/>
              <a:t>Finance acquired.</a:t>
            </a:r>
          </a:p>
          <a:p>
            <a:pPr lvl="1"/>
            <a:r>
              <a:rPr lang="en-US" dirty="0"/>
              <a:t>Construction work commenced  </a:t>
            </a:r>
          </a:p>
        </p:txBody>
      </p:sp>
      <p:sp>
        <p:nvSpPr>
          <p:cNvPr id="3" name="Text Placeholder 8">
            <a:extLst>
              <a:ext uri="{FF2B5EF4-FFF2-40B4-BE49-F238E27FC236}">
                <a16:creationId xmlns:a16="http://schemas.microsoft.com/office/drawing/2014/main" id="{52B89D09-21A8-1FDB-02D3-99AA5BD7E766}"/>
              </a:ext>
            </a:extLst>
          </p:cNvPr>
          <p:cNvSpPr txBox="1">
            <a:spLocks/>
          </p:cNvSpPr>
          <p:nvPr/>
        </p:nvSpPr>
        <p:spPr>
          <a:xfrm>
            <a:off x="4594904" y="4846736"/>
            <a:ext cx="3415861" cy="1806814"/>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vert="horz" wrap="square"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2000" kern="1200" cap="all" baseline="0">
                <a:solidFill>
                  <a:schemeClr val="tx1"/>
                </a:solidFill>
                <a:latin typeface="Gill Sans Nova" panose="020B0602020104020203" pitchFamily="34" charset="0"/>
                <a:ea typeface="+mn-ea"/>
                <a:cs typeface="+mn-cs"/>
              </a:defRPr>
            </a:lvl1pPr>
            <a:lvl2pPr marL="0" indent="0" algn="ctr"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May 2023</a:t>
            </a:r>
          </a:p>
          <a:p>
            <a:endParaRPr lang="en-US" dirty="0"/>
          </a:p>
          <a:p>
            <a:pPr lvl="1"/>
            <a:r>
              <a:rPr lang="en-US" dirty="0"/>
              <a:t>Building plans quoted and builder obtained.    </a:t>
            </a:r>
          </a:p>
        </p:txBody>
      </p:sp>
    </p:spTree>
    <p:extLst>
      <p:ext uri="{BB962C8B-B14F-4D97-AF65-F5344CB8AC3E}">
        <p14:creationId xmlns:p14="http://schemas.microsoft.com/office/powerpoint/2010/main" val="32725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1B391B61-21BC-7309-D50E-A2FA872838C1}"/>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10" name="Footer Placeholder 9">
            <a:extLst>
              <a:ext uri="{FF2B5EF4-FFF2-40B4-BE49-F238E27FC236}">
                <a16:creationId xmlns:a16="http://schemas.microsoft.com/office/drawing/2014/main" id="{766CF5CA-318D-F6B1-504B-3DF8E9542316}"/>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11" name="Slide Number Placeholder 10">
            <a:extLst>
              <a:ext uri="{FF2B5EF4-FFF2-40B4-BE49-F238E27FC236}">
                <a16:creationId xmlns:a16="http://schemas.microsoft.com/office/drawing/2014/main" id="{63AABF76-F42A-5213-B615-6C140041CC74}"/>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11</a:t>
            </a:fld>
            <a:endParaRPr lang="en-US"/>
          </a:p>
        </p:txBody>
      </p:sp>
      <p:sp>
        <p:nvSpPr>
          <p:cNvPr id="6" name="Title 5">
            <a:extLst>
              <a:ext uri="{FF2B5EF4-FFF2-40B4-BE49-F238E27FC236}">
                <a16:creationId xmlns:a16="http://schemas.microsoft.com/office/drawing/2014/main" id="{147179F7-8740-03DE-F133-BBA41988A64A}"/>
              </a:ext>
            </a:extLst>
          </p:cNvPr>
          <p:cNvSpPr>
            <a:spLocks noGrp="1"/>
          </p:cNvSpPr>
          <p:nvPr>
            <p:ph type="title"/>
          </p:nvPr>
        </p:nvSpPr>
        <p:spPr>
          <a:xfrm>
            <a:off x="576072" y="704088"/>
            <a:ext cx="10515600" cy="676656"/>
          </a:xfrm>
        </p:spPr>
        <p:txBody>
          <a:bodyPr anchor="ctr">
            <a:normAutofit/>
          </a:bodyPr>
          <a:lstStyle/>
          <a:p>
            <a:r>
              <a:rPr lang="en-US" sz="4100" dirty="0"/>
              <a:t>Post Construction</a:t>
            </a:r>
          </a:p>
        </p:txBody>
      </p:sp>
      <p:graphicFrame>
        <p:nvGraphicFramePr>
          <p:cNvPr id="14" name="Content Placeholder 2">
            <a:extLst>
              <a:ext uri="{FF2B5EF4-FFF2-40B4-BE49-F238E27FC236}">
                <a16:creationId xmlns:a16="http://schemas.microsoft.com/office/drawing/2014/main" id="{30264672-E406-4FF8-CE6F-EB88F5401DA2}"/>
              </a:ext>
            </a:extLst>
          </p:cNvPr>
          <p:cNvGraphicFramePr/>
          <p:nvPr>
            <p:extLst>
              <p:ext uri="{D42A27DB-BD31-4B8C-83A1-F6EECF244321}">
                <p14:modId xmlns:p14="http://schemas.microsoft.com/office/powerpoint/2010/main" val="3575036290"/>
              </p:ext>
            </p:extLst>
          </p:nvPr>
        </p:nvGraphicFramePr>
        <p:xfrm>
          <a:off x="123825" y="1901952"/>
          <a:ext cx="11891391" cy="3877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494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C7F7572-526D-4B22-87A3-6BDFBA6523B4}"/>
              </a:ext>
            </a:extLst>
          </p:cNvPr>
          <p:cNvSpPr>
            <a:spLocks noGrp="1"/>
          </p:cNvSpPr>
          <p:nvPr>
            <p:ph type="title"/>
          </p:nvPr>
        </p:nvSpPr>
        <p:spPr>
          <a:xfrm>
            <a:off x="576071" y="704088"/>
            <a:ext cx="6502620" cy="676656"/>
          </a:xfrm>
        </p:spPr>
        <p:txBody>
          <a:bodyPr anchor="b">
            <a:normAutofit/>
          </a:bodyPr>
          <a:lstStyle/>
          <a:p>
            <a:r>
              <a:rPr lang="en-US" sz="4100"/>
              <a:t>Challenges</a:t>
            </a:r>
          </a:p>
        </p:txBody>
      </p:sp>
      <p:sp>
        <p:nvSpPr>
          <p:cNvPr id="20" name="Text Placeholder 2">
            <a:extLst>
              <a:ext uri="{FF2B5EF4-FFF2-40B4-BE49-F238E27FC236}">
                <a16:creationId xmlns:a16="http://schemas.microsoft.com/office/drawing/2014/main" id="{26B51905-D8CA-66DF-64A8-09FD8BF9F083}"/>
              </a:ext>
            </a:extLst>
          </p:cNvPr>
          <p:cNvSpPr>
            <a:spLocks noGrp="1"/>
          </p:cNvSpPr>
          <p:nvPr>
            <p:ph type="body" sz="half" idx="2"/>
          </p:nvPr>
        </p:nvSpPr>
        <p:spPr>
          <a:xfrm>
            <a:off x="576071" y="1733551"/>
            <a:ext cx="6358129" cy="6657974"/>
          </a:xfrm>
        </p:spPr>
        <p:txBody>
          <a:bodyPr>
            <a:normAutofit/>
          </a:bodyPr>
          <a:lstStyle/>
          <a:p>
            <a:pPr>
              <a:lnSpc>
                <a:spcPct val="90000"/>
              </a:lnSpc>
              <a:spcAft>
                <a:spcPts val="600"/>
              </a:spcAft>
            </a:pPr>
            <a:r>
              <a:rPr lang="en-US" sz="1400" b="1" dirty="0"/>
              <a:t>Finance - </a:t>
            </a:r>
          </a:p>
          <a:p>
            <a:pPr>
              <a:lnSpc>
                <a:spcPct val="90000"/>
              </a:lnSpc>
              <a:spcAft>
                <a:spcPts val="600"/>
              </a:spcAft>
            </a:pPr>
            <a:r>
              <a:rPr lang="en-US" sz="1400" dirty="0"/>
              <a:t>Securing finance for the project proved exceptionally challenging, as it did not fit within standard lending criteria. As a new entity with no income, no presales, and an asset that fell outside typical financing models, we faced significant hurdles at every stage. Navigating these constraints required persistence from the committee and a proactive commercial lending specialist that could understand the outcomes. </a:t>
            </a:r>
          </a:p>
          <a:p>
            <a:pPr>
              <a:lnSpc>
                <a:spcPct val="90000"/>
              </a:lnSpc>
              <a:spcAft>
                <a:spcPts val="600"/>
              </a:spcAft>
            </a:pPr>
            <a:endParaRPr lang="en-US" sz="1400" dirty="0"/>
          </a:p>
          <a:p>
            <a:pPr>
              <a:lnSpc>
                <a:spcPct val="90000"/>
              </a:lnSpc>
              <a:spcAft>
                <a:spcPts val="600"/>
              </a:spcAft>
            </a:pPr>
            <a:r>
              <a:rPr lang="en-US" sz="1400" b="1" dirty="0"/>
              <a:t>Cultural Heritage – </a:t>
            </a:r>
          </a:p>
          <a:p>
            <a:pPr>
              <a:lnSpc>
                <a:spcPct val="90000"/>
              </a:lnSpc>
              <a:spcAft>
                <a:spcPts val="600"/>
              </a:spcAft>
            </a:pPr>
            <a:r>
              <a:rPr lang="en-US" sz="1400" dirty="0"/>
              <a:t>We </a:t>
            </a:r>
            <a:r>
              <a:rPr lang="en-US" sz="1400" dirty="0" err="1"/>
              <a:t>recognise</a:t>
            </a:r>
            <a:r>
              <a:rPr lang="en-US" sz="1400" dirty="0"/>
              <a:t> and respect the importance of completing cultural heritage works before commencement.  However, the process proved to be significantly drawn out and costly, with little guidance or acknowledgement of the time and significant financial commitment required. Clearer direction and support would have greatly assisted in navigating this essential but challenging stage.  </a:t>
            </a:r>
          </a:p>
          <a:p>
            <a:pPr>
              <a:lnSpc>
                <a:spcPct val="90000"/>
              </a:lnSpc>
              <a:spcAft>
                <a:spcPts val="600"/>
              </a:spcAft>
            </a:pPr>
            <a:endParaRPr lang="en-US" sz="1400" dirty="0"/>
          </a:p>
          <a:p>
            <a:pPr>
              <a:lnSpc>
                <a:spcPct val="90000"/>
              </a:lnSpc>
              <a:spcAft>
                <a:spcPts val="600"/>
              </a:spcAft>
            </a:pPr>
            <a:r>
              <a:rPr lang="en-US" sz="1400" b="1" dirty="0"/>
              <a:t>Local Council – </a:t>
            </a:r>
          </a:p>
          <a:p>
            <a:pPr>
              <a:lnSpc>
                <a:spcPct val="90000"/>
              </a:lnSpc>
              <a:spcAft>
                <a:spcPts val="600"/>
              </a:spcAft>
            </a:pPr>
            <a:r>
              <a:rPr lang="en-US" sz="1400" dirty="0"/>
              <a:t>Initial enthusiasm and support from council gave us confidence in the process, however the reality of the execution proved far more challenging then anticipated with limited support and cooperation to move forward.  </a:t>
            </a:r>
          </a:p>
          <a:p>
            <a:pPr>
              <a:lnSpc>
                <a:spcPct val="90000"/>
              </a:lnSpc>
              <a:spcAft>
                <a:spcPts val="600"/>
              </a:spcAft>
            </a:pPr>
            <a:endParaRPr lang="en-US" sz="1100" b="1" dirty="0"/>
          </a:p>
          <a:p>
            <a:pPr>
              <a:lnSpc>
                <a:spcPct val="90000"/>
              </a:lnSpc>
              <a:spcAft>
                <a:spcPts val="600"/>
              </a:spcAft>
            </a:pPr>
            <a:endParaRPr lang="en-US" sz="1100" dirty="0"/>
          </a:p>
          <a:p>
            <a:pPr>
              <a:lnSpc>
                <a:spcPct val="90000"/>
              </a:lnSpc>
              <a:spcAft>
                <a:spcPts val="600"/>
              </a:spcAft>
            </a:pPr>
            <a:endParaRPr lang="en-US" sz="1100" dirty="0"/>
          </a:p>
        </p:txBody>
      </p:sp>
      <p:pic>
        <p:nvPicPr>
          <p:cNvPr id="3" name="Graphic 2" descr="Traffic cone with solid fill">
            <a:extLst>
              <a:ext uri="{FF2B5EF4-FFF2-40B4-BE49-F238E27FC236}">
                <a16:creationId xmlns:a16="http://schemas.microsoft.com/office/drawing/2014/main" id="{24F59BBD-CFA6-39BA-BBDA-0DA027F249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5470" y="820935"/>
            <a:ext cx="4376530" cy="4376530"/>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p:spPr>
      </p:pic>
      <p:sp>
        <p:nvSpPr>
          <p:cNvPr id="4" name="Date Placeholder 3">
            <a:extLst>
              <a:ext uri="{FF2B5EF4-FFF2-40B4-BE49-F238E27FC236}">
                <a16:creationId xmlns:a16="http://schemas.microsoft.com/office/drawing/2014/main" id="{3D6B7E78-5565-A408-C980-A2A9A046C6BE}"/>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5" name="Footer Placeholder 4">
            <a:extLst>
              <a:ext uri="{FF2B5EF4-FFF2-40B4-BE49-F238E27FC236}">
                <a16:creationId xmlns:a16="http://schemas.microsoft.com/office/drawing/2014/main" id="{6DD09D34-E5C0-3E90-ABB0-B3F4DAFD1AAE}"/>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6" name="Slide Number Placeholder 5">
            <a:extLst>
              <a:ext uri="{FF2B5EF4-FFF2-40B4-BE49-F238E27FC236}">
                <a16:creationId xmlns:a16="http://schemas.microsoft.com/office/drawing/2014/main" id="{B402D037-2014-A58A-BFCC-4122BFF4BDB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12</a:t>
            </a:fld>
            <a:endParaRPr lang="en-US"/>
          </a:p>
        </p:txBody>
      </p:sp>
    </p:spTree>
    <p:extLst>
      <p:ext uri="{BB962C8B-B14F-4D97-AF65-F5344CB8AC3E}">
        <p14:creationId xmlns:p14="http://schemas.microsoft.com/office/powerpoint/2010/main" val="38144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4C1937B9-8727-5320-C44C-9BBFAC467F69}"/>
              </a:ext>
            </a:extLst>
          </p:cNvPr>
          <p:cNvSpPr>
            <a:spLocks noGrp="1"/>
          </p:cNvSpPr>
          <p:nvPr>
            <p:ph type="title"/>
          </p:nvPr>
        </p:nvSpPr>
        <p:spPr>
          <a:xfrm>
            <a:off x="576072" y="704088"/>
            <a:ext cx="10515600" cy="676656"/>
          </a:xfrm>
        </p:spPr>
        <p:txBody>
          <a:bodyPr anchor="ctr">
            <a:normAutofit/>
          </a:bodyPr>
          <a:lstStyle/>
          <a:p>
            <a:r>
              <a:rPr lang="en-US" sz="3400"/>
              <a:t>Project 2 – Birregurra Independent Living Units</a:t>
            </a:r>
          </a:p>
        </p:txBody>
      </p:sp>
      <p:sp>
        <p:nvSpPr>
          <p:cNvPr id="3" name="Date Placeholder 2">
            <a:extLst>
              <a:ext uri="{FF2B5EF4-FFF2-40B4-BE49-F238E27FC236}">
                <a16:creationId xmlns:a16="http://schemas.microsoft.com/office/drawing/2014/main" id="{03E0863A-93EA-4F44-5EB4-88D9B13B9A96}"/>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4" name="Footer Placeholder 3">
            <a:extLst>
              <a:ext uri="{FF2B5EF4-FFF2-40B4-BE49-F238E27FC236}">
                <a16:creationId xmlns:a16="http://schemas.microsoft.com/office/drawing/2014/main" id="{736A5E83-AD2F-DB63-81B2-0EDE0B73B451}"/>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5" name="Slide Number Placeholder 4">
            <a:extLst>
              <a:ext uri="{FF2B5EF4-FFF2-40B4-BE49-F238E27FC236}">
                <a16:creationId xmlns:a16="http://schemas.microsoft.com/office/drawing/2014/main" id="{0EE5CB13-5138-D1CF-7FBB-66AC52FFF59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13</a:t>
            </a:fld>
            <a:endParaRPr lang="en-US"/>
          </a:p>
        </p:txBody>
      </p:sp>
      <p:graphicFrame>
        <p:nvGraphicFramePr>
          <p:cNvPr id="23" name="Content Placeholder 5">
            <a:extLst>
              <a:ext uri="{FF2B5EF4-FFF2-40B4-BE49-F238E27FC236}">
                <a16:creationId xmlns:a16="http://schemas.microsoft.com/office/drawing/2014/main" id="{AC40A881-478A-7D79-E45A-D933BF6F588E}"/>
              </a:ext>
            </a:extLst>
          </p:cNvPr>
          <p:cNvGraphicFramePr>
            <a:graphicFrameLocks noGrp="1"/>
          </p:cNvGraphicFramePr>
          <p:nvPr>
            <p:ph idx="1"/>
            <p:extLst>
              <p:ext uri="{D42A27DB-BD31-4B8C-83A1-F6EECF244321}">
                <p14:modId xmlns:p14="http://schemas.microsoft.com/office/powerpoint/2010/main" val="738364177"/>
              </p:ext>
            </p:extLst>
          </p:nvPr>
        </p:nvGraphicFramePr>
        <p:xfrm>
          <a:off x="576072" y="1901952"/>
          <a:ext cx="9363456" cy="387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97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p:txBody>
          <a:bodyPr/>
          <a:lstStyle/>
          <a:p>
            <a:r>
              <a:rPr lang="en-US" dirty="0"/>
              <a:t>thank you </a:t>
            </a: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p:txBody>
          <a:bodyPr/>
          <a:lstStyle/>
          <a:p>
            <a:r>
              <a:rPr lang="en-AU" dirty="0"/>
              <a:t>winanglo.org.au</a:t>
            </a:r>
            <a:endParaRPr lang="en-US" dirty="0"/>
          </a:p>
        </p:txBody>
      </p:sp>
      <p:pic>
        <p:nvPicPr>
          <p:cNvPr id="4" name="Picture 3">
            <a:extLst>
              <a:ext uri="{FF2B5EF4-FFF2-40B4-BE49-F238E27FC236}">
                <a16:creationId xmlns:a16="http://schemas.microsoft.com/office/drawing/2014/main" id="{CC7FAF44-EC71-EEEF-B505-589205200A02}"/>
              </a:ext>
            </a:extLst>
          </p:cNvPr>
          <p:cNvPicPr>
            <a:picLocks noChangeAspect="1"/>
          </p:cNvPicPr>
          <p:nvPr/>
        </p:nvPicPr>
        <p:blipFill>
          <a:blip r:embed="rId2"/>
          <a:stretch>
            <a:fillRect/>
          </a:stretch>
        </p:blipFill>
        <p:spPr>
          <a:xfrm>
            <a:off x="1966295" y="4370124"/>
            <a:ext cx="2447130" cy="1290562"/>
          </a:xfrm>
          <a:prstGeom prst="rect">
            <a:avLst/>
          </a:prstGeom>
        </p:spPr>
      </p:pic>
      <p:pic>
        <p:nvPicPr>
          <p:cNvPr id="5" name="Picture 4">
            <a:extLst>
              <a:ext uri="{FF2B5EF4-FFF2-40B4-BE49-F238E27FC236}">
                <a16:creationId xmlns:a16="http://schemas.microsoft.com/office/drawing/2014/main" id="{3CF0620C-2239-41B6-80CD-8ECD23EC5EDB}"/>
              </a:ext>
            </a:extLst>
          </p:cNvPr>
          <p:cNvPicPr>
            <a:picLocks noChangeAspect="1"/>
          </p:cNvPicPr>
          <p:nvPr/>
        </p:nvPicPr>
        <p:blipFill>
          <a:blip r:embed="rId3"/>
          <a:stretch>
            <a:fillRect/>
          </a:stretch>
        </p:blipFill>
        <p:spPr>
          <a:xfrm>
            <a:off x="5088582" y="4370124"/>
            <a:ext cx="2142397" cy="1317346"/>
          </a:xfrm>
          <a:prstGeom prst="rect">
            <a:avLst/>
          </a:prstGeom>
        </p:spPr>
      </p:pic>
      <p:pic>
        <p:nvPicPr>
          <p:cNvPr id="6" name="Picture 5">
            <a:extLst>
              <a:ext uri="{FF2B5EF4-FFF2-40B4-BE49-F238E27FC236}">
                <a16:creationId xmlns:a16="http://schemas.microsoft.com/office/drawing/2014/main" id="{4122D1C8-C878-9A73-2C9E-472843048716}"/>
              </a:ext>
            </a:extLst>
          </p:cNvPr>
          <p:cNvPicPr>
            <a:picLocks noChangeAspect="1"/>
          </p:cNvPicPr>
          <p:nvPr/>
        </p:nvPicPr>
        <p:blipFill>
          <a:blip r:embed="rId4"/>
          <a:stretch>
            <a:fillRect/>
          </a:stretch>
        </p:blipFill>
        <p:spPr>
          <a:xfrm>
            <a:off x="7981641" y="4370124"/>
            <a:ext cx="1935696" cy="1290464"/>
          </a:xfrm>
          <a:prstGeom prst="rect">
            <a:avLst/>
          </a:prstGeom>
        </p:spPr>
      </p:pic>
    </p:spTree>
    <p:extLst>
      <p:ext uri="{BB962C8B-B14F-4D97-AF65-F5344CB8AC3E}">
        <p14:creationId xmlns:p14="http://schemas.microsoft.com/office/powerpoint/2010/main" val="25779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917388123"/>
              </p:ext>
            </p:extLst>
          </p:nvPr>
        </p:nvGraphicFramePr>
        <p:xfrm>
          <a:off x="6370984" y="369064"/>
          <a:ext cx="5453340" cy="6675120"/>
        </p:xfrm>
        <a:graphic>
          <a:graphicData uri="http://schemas.openxmlformats.org/drawingml/2006/table">
            <a:tbl>
              <a:tblPr firstRow="1" bandRow="1"/>
              <a:tblGrid>
                <a:gridCol w="5453340">
                  <a:extLst>
                    <a:ext uri="{9D8B030D-6E8A-4147-A177-3AD203B41FA5}">
                      <a16:colId xmlns:a16="http://schemas.microsoft.com/office/drawing/2014/main" val="1563570424"/>
                    </a:ext>
                  </a:extLst>
                </a:gridCol>
              </a:tblGrid>
              <a:tr h="616094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3600" b="1" dirty="0">
                        <a:latin typeface="+mn-lt"/>
                        <a:cs typeface="Gill Sans Light" panose="020B0302020104020203" pitchFamily="34"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b="1" dirty="0">
                        <a:latin typeface="+mn-lt"/>
                        <a:cs typeface="Gill Sans Light" panose="020B0302020104020203" pitchFamily="34" charset="-79"/>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latin typeface="+mn-lt"/>
                          <a:cs typeface="Gill Sans Light" panose="020B0302020104020203" pitchFamily="34" charset="-79"/>
                        </a:rPr>
                        <a:t>Winanglo Inc.</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Committee</a:t>
                      </a:r>
                    </a:p>
                    <a:p>
                      <a:pPr marL="0" algn="r" defTabSz="914400" rtl="0" eaLnBrk="1" latinLnBrk="0" hangingPunct="1"/>
                      <a:endParaRPr lang="en-US" sz="2400" kern="1200" dirty="0">
                        <a:solidFill>
                          <a:schemeClr val="tx1"/>
                        </a:solidFill>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latin typeface="+mn-lt"/>
                          <a:cs typeface="Gill Sans Light" panose="020B0302020104020203" pitchFamily="34" charset="-79"/>
                        </a:rPr>
                        <a:t>Winchelsea Community Bank Village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latin typeface="+mn-lt"/>
                          <a:cs typeface="Gill Sans Light" panose="020B0302020104020203" pitchFamily="34" charset="-79"/>
                        </a:rPr>
                        <a:t> </a:t>
                      </a:r>
                      <a:r>
                        <a:rPr lang="en-US" sz="2400" dirty="0">
                          <a:latin typeface="+mn-lt"/>
                          <a:cs typeface="Gill Sans Light" panose="020B0302020104020203" pitchFamily="34" charset="-79"/>
                        </a:rPr>
                        <a:t>Vision &amp; Objectives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Development Principals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Details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Progress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Financing</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Challenges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Time Line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Post Completion </a:t>
                      </a:r>
                    </a:p>
                    <a:p>
                      <a:pPr marL="0" algn="r" defTabSz="914400" rtl="0" eaLnBrk="1" latinLnBrk="0" hangingPunct="1"/>
                      <a:endParaRPr lang="en-US" sz="2400" kern="1200" dirty="0">
                        <a:solidFill>
                          <a:schemeClr val="tx1"/>
                        </a:solidFill>
                        <a:latin typeface="+mn-lt"/>
                        <a:ea typeface="+mn-ea"/>
                        <a:cs typeface="+mn-cs"/>
                      </a:endParaRPr>
                    </a:p>
                    <a:p>
                      <a:pPr marL="0" algn="r" defTabSz="914400" rtl="0" eaLnBrk="1" latinLnBrk="0" hangingPunct="1"/>
                      <a:r>
                        <a:rPr lang="en-US" sz="2400" b="1" kern="1200" dirty="0">
                          <a:solidFill>
                            <a:schemeClr val="tx1"/>
                          </a:solidFill>
                          <a:latin typeface="+mn-lt"/>
                          <a:ea typeface="+mn-ea"/>
                          <a:cs typeface="+mn-cs"/>
                        </a:rPr>
                        <a:t>Future Projects</a:t>
                      </a:r>
                    </a:p>
                    <a:p>
                      <a:pPr marL="0" algn="r" defTabSz="914400" rtl="0" eaLnBrk="1" latinLnBrk="0" hangingPunct="1"/>
                      <a:endParaRPr lang="en-US" sz="1800" kern="1200" dirty="0">
                        <a:solidFill>
                          <a:schemeClr val="tx1"/>
                        </a:solidFill>
                        <a:latin typeface="+mn-lt"/>
                        <a:ea typeface="+mn-ea"/>
                        <a:cs typeface="+mn-cs"/>
                      </a:endParaRPr>
                    </a:p>
                    <a:p>
                      <a:pPr marL="0" algn="r" defTabSz="914400" rtl="0" eaLnBrk="1" latinLnBrk="0" hangingPunct="1"/>
                      <a:endParaRPr lang="en-US" sz="1800" kern="1200" dirty="0">
                        <a:solidFill>
                          <a:schemeClr val="tx1"/>
                        </a:solidFill>
                        <a:latin typeface="+mj-lt"/>
                        <a:ea typeface="+mn-ea"/>
                        <a:cs typeface="+mn-cs"/>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64C89AC3-3D7A-65BB-C3F4-2B1CB19E78D1}"/>
              </a:ext>
            </a:extLst>
          </p:cNvPr>
          <p:cNvSpPr>
            <a:spLocks noGrp="1"/>
          </p:cNvSpPr>
          <p:nvPr>
            <p:ph sz="half" idx="1"/>
          </p:nvPr>
        </p:nvSpPr>
        <p:spPr>
          <a:xfrm>
            <a:off x="576071" y="1802574"/>
            <a:ext cx="6532984" cy="4351338"/>
          </a:xfrm>
        </p:spPr>
        <p:txBody>
          <a:bodyPr>
            <a:normAutofit/>
          </a:bodyPr>
          <a:lstStyle/>
          <a:p>
            <a:pPr marL="0" indent="0">
              <a:buNone/>
            </a:pPr>
            <a:r>
              <a:rPr lang="en-AU" sz="2000" b="0" i="0" dirty="0">
                <a:effectLst/>
              </a:rPr>
              <a:t>The board of </a:t>
            </a:r>
            <a:r>
              <a:rPr lang="en-AU" sz="2000" dirty="0"/>
              <a:t>C</a:t>
            </a:r>
            <a:r>
              <a:rPr lang="en-AU" sz="2000" b="0" i="1" dirty="0">
                <a:effectLst/>
              </a:rPr>
              <a:t>orangamite Financials Services Limited (CFS/Community Bank Surf Coast)</a:t>
            </a:r>
            <a:r>
              <a:rPr lang="en-AU" sz="2000" b="0" i="0" dirty="0">
                <a:effectLst/>
              </a:rPr>
              <a:t> set up an independent incorporated charity, </a:t>
            </a:r>
            <a:r>
              <a:rPr lang="en-AU" sz="2000" b="0" i="1" dirty="0">
                <a:effectLst/>
              </a:rPr>
              <a:t>Winanglo Inc</a:t>
            </a:r>
            <a:r>
              <a:rPr lang="en-AU" sz="2000" b="0" i="0" dirty="0">
                <a:effectLst/>
              </a:rPr>
              <a:t>, for the sole purpose of facilitating community projects in and around Winchelsea, Anglesea and Lorne </a:t>
            </a:r>
          </a:p>
          <a:p>
            <a:pPr marL="0" indent="0">
              <a:buNone/>
            </a:pPr>
            <a:endParaRPr lang="en-AU" sz="2000" dirty="0"/>
          </a:p>
          <a:p>
            <a:pPr marL="0" indent="0">
              <a:buNone/>
            </a:pPr>
            <a:r>
              <a:rPr lang="en-AU" sz="2000" b="0" i="0" dirty="0">
                <a:effectLst/>
              </a:rPr>
              <a:t>The </a:t>
            </a:r>
            <a:r>
              <a:rPr lang="en-AU" sz="2000" b="0" i="0" dirty="0" err="1">
                <a:effectLst/>
              </a:rPr>
              <a:t>Winanglo</a:t>
            </a:r>
            <a:r>
              <a:rPr lang="en-AU" sz="2000" b="0" i="0" dirty="0">
                <a:effectLst/>
              </a:rPr>
              <a:t> Inc. committee is made up of a combination of volunteers from the community and CFS.</a:t>
            </a:r>
            <a:br>
              <a:rPr lang="en-AU" sz="2000" dirty="0"/>
            </a:br>
            <a:endParaRPr lang="en-AU" sz="2000" dirty="0"/>
          </a:p>
          <a:p>
            <a:pPr marL="0" indent="0">
              <a:buNone/>
            </a:pPr>
            <a:r>
              <a:rPr lang="en-AU" sz="2000" dirty="0"/>
              <a:t>CFS contributed an initial $500,000 towards to costs associated with the establishment, feasibility, engagement and costs of architect along with the cultural heritage plan. </a:t>
            </a:r>
            <a:endParaRPr lang="en-US" sz="2000" dirty="0"/>
          </a:p>
        </p:txBody>
      </p:sp>
      <p:pic>
        <p:nvPicPr>
          <p:cNvPr id="1028" name="Picture 4" descr="ACNC Registered Charity logo">
            <a:extLst>
              <a:ext uri="{FF2B5EF4-FFF2-40B4-BE49-F238E27FC236}">
                <a16:creationId xmlns:a16="http://schemas.microsoft.com/office/drawing/2014/main" id="{9FBC40C8-554E-3942-32AC-151D8296163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438322" y="3521168"/>
            <a:ext cx="2389610" cy="2376552"/>
          </a:xfrm>
          <a:prstGeom prst="rect">
            <a:avLst/>
          </a:prstGeom>
          <a:solidFill>
            <a:srgbClr val="FFFFFF"/>
          </a:solidFill>
        </p:spPr>
      </p:pic>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3" name="Footer Placeholder 2">
            <a:extLst>
              <a:ext uri="{FF2B5EF4-FFF2-40B4-BE49-F238E27FC236}">
                <a16:creationId xmlns:a16="http://schemas.microsoft.com/office/drawing/2014/main" id="{FAD9BE9C-B5EA-5DA0-9156-6E05D3882992}"/>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3</a:t>
            </a:fld>
            <a:endParaRPr lang="en-US"/>
          </a:p>
        </p:txBody>
      </p:sp>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576071" y="704088"/>
            <a:ext cx="9144000" cy="676656"/>
          </a:xfrm>
        </p:spPr>
        <p:txBody>
          <a:bodyPr anchor="b">
            <a:normAutofit/>
          </a:bodyPr>
          <a:lstStyle/>
          <a:p>
            <a:r>
              <a:rPr lang="en-US" sz="4100" err="1"/>
              <a:t>Winanglo</a:t>
            </a:r>
            <a:r>
              <a:rPr lang="en-US" sz="4100"/>
              <a:t> Inc.</a:t>
            </a:r>
          </a:p>
        </p:txBody>
      </p:sp>
      <p:pic>
        <p:nvPicPr>
          <p:cNvPr id="5" name="Picture 4">
            <a:extLst>
              <a:ext uri="{FF2B5EF4-FFF2-40B4-BE49-F238E27FC236}">
                <a16:creationId xmlns:a16="http://schemas.microsoft.com/office/drawing/2014/main" id="{C8638F9E-F7FF-BC73-45E6-0FD664A63ABA}"/>
              </a:ext>
            </a:extLst>
          </p:cNvPr>
          <p:cNvPicPr>
            <a:picLocks noChangeAspect="1"/>
          </p:cNvPicPr>
          <p:nvPr/>
        </p:nvPicPr>
        <p:blipFill>
          <a:blip r:embed="rId3"/>
          <a:stretch>
            <a:fillRect/>
          </a:stretch>
        </p:blipFill>
        <p:spPr>
          <a:xfrm>
            <a:off x="7963370" y="1439133"/>
            <a:ext cx="3139613" cy="1655762"/>
          </a:xfrm>
          <a:prstGeom prst="rect">
            <a:avLst/>
          </a:prstGeom>
        </p:spPr>
      </p:pic>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67AF64A-E833-F01D-B5C2-9742FB9569FE}"/>
              </a:ext>
            </a:extLst>
          </p:cNvPr>
          <p:cNvSpPr txBox="1"/>
          <p:nvPr/>
        </p:nvSpPr>
        <p:spPr>
          <a:xfrm>
            <a:off x="747025" y="1857822"/>
            <a:ext cx="4908339" cy="3684588"/>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accent1"/>
                </a:solidFill>
              </a:rPr>
              <a:t>Committee is made up of Corangamite Financial Services Directors (steering committee), Community Members and Representatives from local </a:t>
            </a:r>
            <a:r>
              <a:rPr lang="en-US" sz="2000" dirty="0" err="1">
                <a:solidFill>
                  <a:schemeClr val="accent1"/>
                </a:solidFill>
              </a:rPr>
              <a:t>organisations</a:t>
            </a:r>
            <a:r>
              <a:rPr lang="en-US" sz="2000" dirty="0">
                <a:solidFill>
                  <a:schemeClr val="accent1"/>
                </a:solidFill>
              </a:rPr>
              <a:t> that hold complimentary skillsets to effectively manage the project and organization and see it through to its completion.</a:t>
            </a:r>
          </a:p>
          <a:p>
            <a:pPr>
              <a:lnSpc>
                <a:spcPct val="90000"/>
              </a:lnSpc>
              <a:spcAft>
                <a:spcPts val="600"/>
              </a:spcAft>
            </a:pPr>
            <a:endParaRPr lang="en-US" sz="1500" dirty="0">
              <a:solidFill>
                <a:schemeClr val="accent1"/>
              </a:solidFill>
            </a:endParaRPr>
          </a:p>
          <a:p>
            <a:pPr>
              <a:lnSpc>
                <a:spcPct val="90000"/>
              </a:lnSpc>
              <a:spcAft>
                <a:spcPts val="600"/>
              </a:spcAft>
            </a:pPr>
            <a:endParaRPr lang="en-US" sz="1500" dirty="0">
              <a:solidFill>
                <a:schemeClr val="accent1"/>
              </a:solidFill>
            </a:endParaRPr>
          </a:p>
          <a:p>
            <a:pPr>
              <a:lnSpc>
                <a:spcPct val="90000"/>
              </a:lnSpc>
              <a:spcAft>
                <a:spcPts val="600"/>
              </a:spcAft>
            </a:pPr>
            <a:endParaRPr lang="en-US" sz="1500" dirty="0">
              <a:solidFill>
                <a:schemeClr val="accent1"/>
              </a:solidFill>
            </a:endParaRPr>
          </a:p>
          <a:p>
            <a:pPr>
              <a:lnSpc>
                <a:spcPct val="90000"/>
              </a:lnSpc>
              <a:spcAft>
                <a:spcPts val="600"/>
              </a:spcAft>
            </a:pPr>
            <a:r>
              <a:rPr lang="en-US" sz="1500" dirty="0">
                <a:solidFill>
                  <a:schemeClr val="accent1"/>
                </a:solidFill>
              </a:rPr>
              <a:t>  </a:t>
            </a:r>
          </a:p>
          <a:p>
            <a:pPr marL="283464" indent="-283464">
              <a:lnSpc>
                <a:spcPct val="90000"/>
              </a:lnSpc>
              <a:spcAft>
                <a:spcPts val="600"/>
              </a:spcAft>
              <a:buFont typeface="Courier New" panose="02070309020205020404" pitchFamily="49" charset="0"/>
              <a:buChar char="o"/>
            </a:pPr>
            <a:endParaRPr lang="en-US" sz="1500" dirty="0">
              <a:solidFill>
                <a:schemeClr val="accent1"/>
              </a:solidFill>
            </a:endParaRPr>
          </a:p>
        </p:txBody>
      </p:sp>
      <p:sp>
        <p:nvSpPr>
          <p:cNvPr id="1035" name="Date Placeholder 5">
            <a:extLst>
              <a:ext uri="{FF2B5EF4-FFF2-40B4-BE49-F238E27FC236}">
                <a16:creationId xmlns:a16="http://schemas.microsoft.com/office/drawing/2014/main" id="{7F881539-939A-50BC-199A-AD975C81696C}"/>
              </a:ext>
            </a:extLst>
          </p:cNvPr>
          <p:cNvSpPr>
            <a:spLocks noGrp="1"/>
          </p:cNvSpPr>
          <p:nvPr>
            <p:ph type="dt" sz="half" idx="10"/>
          </p:nvPr>
        </p:nvSpPr>
        <p:spPr>
          <a:xfrm>
            <a:off x="365760" y="6464808"/>
            <a:ext cx="987552" cy="310896"/>
          </a:xfrm>
        </p:spPr>
        <p:txBody>
          <a:bodyPr/>
          <a:lstStyle/>
          <a:p>
            <a:pPr>
              <a:spcAft>
                <a:spcPts val="600"/>
              </a:spcAft>
            </a:pPr>
            <a:r>
              <a:rPr lang="en-US" dirty="0"/>
              <a:t>2025</a:t>
            </a:r>
          </a:p>
        </p:txBody>
      </p:sp>
      <p:sp>
        <p:nvSpPr>
          <p:cNvPr id="1037" name="Footer Placeholder 6">
            <a:extLst>
              <a:ext uri="{FF2B5EF4-FFF2-40B4-BE49-F238E27FC236}">
                <a16:creationId xmlns:a16="http://schemas.microsoft.com/office/drawing/2014/main" id="{211927A8-11A6-E196-41BB-F7D0CCCE01D4}"/>
              </a:ext>
            </a:extLst>
          </p:cNvPr>
          <p:cNvSpPr>
            <a:spLocks noGrp="1"/>
          </p:cNvSpPr>
          <p:nvPr>
            <p:ph type="ftr" sz="quarter" idx="11"/>
          </p:nvPr>
        </p:nvSpPr>
        <p:spPr>
          <a:xfrm>
            <a:off x="4379976" y="6464808"/>
            <a:ext cx="3438144" cy="310896"/>
          </a:xfrm>
        </p:spPr>
        <p:txBody>
          <a:bodyPr/>
          <a:lstStyle/>
          <a:p>
            <a:pPr>
              <a:spcAft>
                <a:spcPts val="600"/>
              </a:spcAft>
            </a:pPr>
            <a:r>
              <a:rPr lang="en-US" dirty="0"/>
              <a:t>Winchelsea Community Bank Village</a:t>
            </a:r>
          </a:p>
        </p:txBody>
      </p:sp>
      <p:sp>
        <p:nvSpPr>
          <p:cNvPr id="1039" name="Slide Number Placeholder 7">
            <a:extLst>
              <a:ext uri="{FF2B5EF4-FFF2-40B4-BE49-F238E27FC236}">
                <a16:creationId xmlns:a16="http://schemas.microsoft.com/office/drawing/2014/main" id="{0474A5B8-48F8-500D-F9F0-4B140FE38E97}"/>
              </a:ext>
            </a:extLst>
          </p:cNvPr>
          <p:cNvSpPr>
            <a:spLocks noGrp="1"/>
          </p:cNvSpPr>
          <p:nvPr>
            <p:ph type="sldNum" sz="quarter" idx="12"/>
          </p:nvPr>
        </p:nvSpPr>
        <p:spPr>
          <a:xfrm>
            <a:off x="11027664" y="6464808"/>
            <a:ext cx="987552" cy="310896"/>
          </a:xfrm>
        </p:spPr>
        <p:txBody>
          <a:bodyPr/>
          <a:lstStyle/>
          <a:p>
            <a:pPr>
              <a:spcAft>
                <a:spcPts val="600"/>
              </a:spcAft>
            </a:pPr>
            <a:fld id="{58FB4751-880F-D840-AAA9-3A15815CC996}" type="slidenum">
              <a:rPr lang="en-US" smtClean="0"/>
              <a:pPr>
                <a:spcAft>
                  <a:spcPts val="600"/>
                </a:spcAft>
              </a:pPr>
              <a:t>4</a:t>
            </a:fld>
            <a:endParaRPr lang="en-US"/>
          </a:p>
        </p:txBody>
      </p:sp>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576072" y="704088"/>
            <a:ext cx="10515600" cy="676656"/>
          </a:xfrm>
        </p:spPr>
        <p:txBody>
          <a:bodyPr vert="horz" lIns="91440" tIns="45720" rIns="91440" bIns="45720" rtlCol="0" anchor="ctr">
            <a:normAutofit/>
          </a:bodyPr>
          <a:lstStyle/>
          <a:p>
            <a:r>
              <a:rPr lang="en-US" sz="4100" dirty="0"/>
              <a:t>M</a:t>
            </a:r>
            <a:r>
              <a:rPr lang="en-US" sz="4100" kern="1200" dirty="0">
                <a:latin typeface="+mj-lt"/>
                <a:ea typeface="+mj-ea"/>
                <a:cs typeface="+mj-cs"/>
              </a:rPr>
              <a:t>eet </a:t>
            </a:r>
            <a:r>
              <a:rPr lang="en-US" sz="4100" dirty="0"/>
              <a:t>O</a:t>
            </a:r>
            <a:r>
              <a:rPr lang="en-US" sz="4100" kern="1200" dirty="0">
                <a:latin typeface="+mj-lt"/>
                <a:ea typeface="+mj-ea"/>
                <a:cs typeface="+mj-cs"/>
              </a:rPr>
              <a:t>ur </a:t>
            </a:r>
            <a:r>
              <a:rPr lang="en-US" sz="4100" dirty="0"/>
              <a:t>C</a:t>
            </a:r>
            <a:r>
              <a:rPr lang="en-US" sz="4100" kern="1200" dirty="0">
                <a:latin typeface="+mj-lt"/>
                <a:ea typeface="+mj-ea"/>
                <a:cs typeface="+mj-cs"/>
              </a:rPr>
              <a:t>ommittee</a:t>
            </a:r>
          </a:p>
        </p:txBody>
      </p:sp>
      <p:pic>
        <p:nvPicPr>
          <p:cNvPr id="46" name="Picture 45">
            <a:extLst>
              <a:ext uri="{FF2B5EF4-FFF2-40B4-BE49-F238E27FC236}">
                <a16:creationId xmlns:a16="http://schemas.microsoft.com/office/drawing/2014/main" id="{07508899-BF3C-564A-7E8C-54D4973A0B80}"/>
              </a:ext>
            </a:extLst>
          </p:cNvPr>
          <p:cNvPicPr>
            <a:picLocks noChangeAspect="1"/>
          </p:cNvPicPr>
          <p:nvPr/>
        </p:nvPicPr>
        <p:blipFill>
          <a:blip r:embed="rId3"/>
          <a:stretch>
            <a:fillRect/>
          </a:stretch>
        </p:blipFill>
        <p:spPr>
          <a:xfrm>
            <a:off x="6087839" y="1857822"/>
            <a:ext cx="5003833" cy="3684588"/>
          </a:xfrm>
          <a:prstGeom prst="rect">
            <a:avLst/>
          </a:prstGeom>
        </p:spPr>
      </p:pic>
    </p:spTree>
    <p:extLst>
      <p:ext uri="{BB962C8B-B14F-4D97-AF65-F5344CB8AC3E}">
        <p14:creationId xmlns:p14="http://schemas.microsoft.com/office/powerpoint/2010/main" val="144501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07C2-F01A-5363-9FC7-408699E3619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EB111ED-093F-A5DE-11A7-A38B997B45CF}"/>
              </a:ext>
            </a:extLst>
          </p:cNvPr>
          <p:cNvSpPr>
            <a:spLocks noGrp="1"/>
          </p:cNvSpPr>
          <p:nvPr>
            <p:ph type="title"/>
          </p:nvPr>
        </p:nvSpPr>
        <p:spPr>
          <a:xfrm>
            <a:off x="576071" y="704088"/>
            <a:ext cx="6502620" cy="676656"/>
          </a:xfrm>
        </p:spPr>
        <p:txBody>
          <a:bodyPr anchor="b">
            <a:normAutofit/>
          </a:bodyPr>
          <a:lstStyle/>
          <a:p>
            <a:r>
              <a:rPr lang="en-AU" sz="4100"/>
              <a:t>Vision &amp; Objectives</a:t>
            </a:r>
          </a:p>
        </p:txBody>
      </p:sp>
      <p:sp>
        <p:nvSpPr>
          <p:cNvPr id="15" name="Content Placeholder 8">
            <a:extLst>
              <a:ext uri="{FF2B5EF4-FFF2-40B4-BE49-F238E27FC236}">
                <a16:creationId xmlns:a16="http://schemas.microsoft.com/office/drawing/2014/main" id="{F0536A34-715B-DF89-AAAA-4B14A4A3A5E9}"/>
              </a:ext>
            </a:extLst>
          </p:cNvPr>
          <p:cNvSpPr>
            <a:spLocks noGrp="1"/>
          </p:cNvSpPr>
          <p:nvPr>
            <p:ph type="body" sz="half" idx="2"/>
          </p:nvPr>
        </p:nvSpPr>
        <p:spPr>
          <a:xfrm>
            <a:off x="576072" y="1947671"/>
            <a:ext cx="4572000" cy="4070729"/>
          </a:xfrm>
        </p:spPr>
        <p:txBody>
          <a:bodyPr>
            <a:normAutofit/>
          </a:bodyPr>
          <a:lstStyle/>
          <a:p>
            <a:pPr marL="742950" lvl="1" indent="-285750">
              <a:buSzPts val="1000"/>
              <a:buFont typeface="Symbol" panose="05050102010706020507" pitchFamily="18" charset="2"/>
              <a:buChar char=""/>
              <a:tabLst>
                <a:tab pos="914400" algn="l"/>
              </a:tabLst>
            </a:pPr>
            <a:r>
              <a:rPr lang="en-AU" sz="1500">
                <a:effectLst/>
              </a:rPr>
              <a:t>Develop suitable housing options for seniors in Winchelsea and surrounding communities.</a:t>
            </a:r>
          </a:p>
          <a:p>
            <a:pPr marL="742950" lvl="1" indent="-285750">
              <a:buSzPts val="1000"/>
              <a:buFont typeface="Symbol" panose="05050102010706020507" pitchFamily="18" charset="2"/>
              <a:buChar char=""/>
              <a:tabLst>
                <a:tab pos="914400" algn="l"/>
              </a:tabLst>
            </a:pPr>
            <a:r>
              <a:rPr lang="en-AU" sz="1500">
                <a:effectLst/>
              </a:rPr>
              <a:t>Address the lack of quality, affordable, low maintenance downsizing accommodation.</a:t>
            </a:r>
          </a:p>
          <a:p>
            <a:pPr marL="742950" lvl="1" indent="-285750">
              <a:buSzPts val="1000"/>
              <a:buFont typeface="Symbol" panose="05050102010706020507" pitchFamily="18" charset="2"/>
              <a:buChar char=""/>
              <a:tabLst>
                <a:tab pos="914400" algn="l"/>
              </a:tabLst>
            </a:pPr>
            <a:r>
              <a:rPr lang="en-AU" sz="1500">
                <a:effectLst/>
              </a:rPr>
              <a:t>Prevent residents from having to move away from their social connections.</a:t>
            </a:r>
          </a:p>
          <a:p>
            <a:pPr marL="742950" lvl="1" indent="-285750">
              <a:buSzPts val="1000"/>
              <a:buFont typeface="Symbol" panose="05050102010706020507" pitchFamily="18" charset="2"/>
              <a:buChar char=""/>
              <a:tabLst>
                <a:tab pos="914400" algn="l"/>
              </a:tabLst>
            </a:pPr>
            <a:r>
              <a:rPr lang="en-AU" sz="1500"/>
              <a:t>Retain a community with strong roots to its history and remain engaged with all ages.</a:t>
            </a:r>
          </a:p>
          <a:p>
            <a:pPr marL="742950" lvl="1" indent="-285750">
              <a:buSzPts val="1000"/>
              <a:buFont typeface="Symbol" panose="05050102010706020507" pitchFamily="18" charset="2"/>
              <a:buChar char=""/>
              <a:tabLst>
                <a:tab pos="914400" algn="l"/>
              </a:tabLst>
            </a:pPr>
            <a:r>
              <a:rPr lang="en-AU" sz="1500">
                <a:effectLst/>
              </a:rPr>
              <a:t>Create a community asset that serves as a central meeting point for local residents. </a:t>
            </a:r>
          </a:p>
          <a:p>
            <a:pPr marL="742950" lvl="1" indent="-285750">
              <a:buSzPts val="1000"/>
              <a:buFont typeface="Symbol" panose="05050102010706020507" pitchFamily="18" charset="2"/>
              <a:buChar char=""/>
              <a:tabLst>
                <a:tab pos="914400" algn="l"/>
              </a:tabLst>
            </a:pPr>
            <a:r>
              <a:rPr lang="en-AU" sz="1500"/>
              <a:t>Support the aging population in remaining in their homes while receiving the necessary care and assistance to maintain their independence. </a:t>
            </a:r>
          </a:p>
          <a:p>
            <a:pPr marL="742950" lvl="1" indent="-285750">
              <a:buSzPts val="1000"/>
              <a:buFont typeface="Symbol" panose="05050102010706020507" pitchFamily="18" charset="2"/>
              <a:buChar char=""/>
              <a:tabLst>
                <a:tab pos="914400" algn="l"/>
              </a:tabLst>
            </a:pPr>
            <a:r>
              <a:rPr lang="en-AU" sz="1500">
                <a:effectLst/>
              </a:rPr>
              <a:t>In line with the government initiatives promoting in home supported living as a preferred alternative to transitioning into aged care facilities.   </a:t>
            </a:r>
          </a:p>
          <a:p>
            <a:pPr marL="457200" lvl="1" indent="0">
              <a:buSzPts val="1000"/>
              <a:buNone/>
              <a:tabLst>
                <a:tab pos="914400" algn="l"/>
              </a:tabLst>
            </a:pPr>
            <a:endParaRPr lang="en-AU" sz="1500">
              <a:effectLst/>
            </a:endParaRPr>
          </a:p>
          <a:p>
            <a:pPr marL="914400" indent="-457200"/>
            <a:endParaRPr lang="en-AU" sz="1500">
              <a:effectLst/>
            </a:endParaRPr>
          </a:p>
        </p:txBody>
      </p:sp>
      <p:pic>
        <p:nvPicPr>
          <p:cNvPr id="10" name="Graphic 9" descr="Architecture outline">
            <a:extLst>
              <a:ext uri="{FF2B5EF4-FFF2-40B4-BE49-F238E27FC236}">
                <a16:creationId xmlns:a16="http://schemas.microsoft.com/office/drawing/2014/main" id="{961F8895-3F0E-B57F-6B9F-BEF6AEC1F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5470" y="820935"/>
            <a:ext cx="4376530" cy="4376530"/>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p:spPr>
      </p:pic>
      <p:sp>
        <p:nvSpPr>
          <p:cNvPr id="5" name="Date Placeholder 4">
            <a:extLst>
              <a:ext uri="{FF2B5EF4-FFF2-40B4-BE49-F238E27FC236}">
                <a16:creationId xmlns:a16="http://schemas.microsoft.com/office/drawing/2014/main" id="{00FEA647-04AC-5829-0CF8-394FFDED3B09}"/>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6" name="Footer Placeholder 5">
            <a:extLst>
              <a:ext uri="{FF2B5EF4-FFF2-40B4-BE49-F238E27FC236}">
                <a16:creationId xmlns:a16="http://schemas.microsoft.com/office/drawing/2014/main" id="{70F8541B-AED5-6F46-F460-C51C1E6F5F3C}"/>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7" name="Slide Number Placeholder 6">
            <a:extLst>
              <a:ext uri="{FF2B5EF4-FFF2-40B4-BE49-F238E27FC236}">
                <a16:creationId xmlns:a16="http://schemas.microsoft.com/office/drawing/2014/main" id="{148E6871-EE19-6CD6-A06B-1084B667E1BF}"/>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5</a:t>
            </a:fld>
            <a:endParaRPr lang="en-US"/>
          </a:p>
        </p:txBody>
      </p:sp>
    </p:spTree>
    <p:extLst>
      <p:ext uri="{BB962C8B-B14F-4D97-AF65-F5344CB8AC3E}">
        <p14:creationId xmlns:p14="http://schemas.microsoft.com/office/powerpoint/2010/main" val="15765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1039273-497C-CF31-03AA-7D2320EB8099}"/>
              </a:ext>
            </a:extLst>
          </p:cNvPr>
          <p:cNvSpPr>
            <a:spLocks noGrp="1"/>
          </p:cNvSpPr>
          <p:nvPr>
            <p:ph type="body" sz="half" idx="2"/>
          </p:nvPr>
        </p:nvSpPr>
        <p:spPr>
          <a:xfrm>
            <a:off x="576071" y="1580026"/>
            <a:ext cx="4572000" cy="4070729"/>
          </a:xfrm>
        </p:spPr>
        <p:txBody>
          <a:bodyPr>
            <a:normAutofit/>
          </a:bodyPr>
          <a:lstStyle/>
          <a:p>
            <a:pPr marL="742950" lvl="1" indent="-285750">
              <a:buSzPts val="1000"/>
              <a:buFont typeface="Symbol" panose="05050102010706020507" pitchFamily="18" charset="2"/>
              <a:buChar char=""/>
              <a:tabLst>
                <a:tab pos="914400" algn="l"/>
              </a:tabLst>
            </a:pPr>
            <a:r>
              <a:rPr lang="en-AU" sz="1700" dirty="0">
                <a:effectLst/>
              </a:rPr>
              <a:t>Efficient use of existing infrastructure and services.</a:t>
            </a:r>
          </a:p>
          <a:p>
            <a:pPr marL="742950" lvl="1" indent="-285750">
              <a:buSzPts val="1000"/>
              <a:buFont typeface="Symbol" panose="05050102010706020507" pitchFamily="18" charset="2"/>
              <a:buChar char=""/>
              <a:tabLst>
                <a:tab pos="914400" algn="l"/>
              </a:tabLst>
            </a:pPr>
            <a:r>
              <a:rPr lang="en-AU" sz="1700" dirty="0">
                <a:effectLst/>
              </a:rPr>
              <a:t>Incorporate sustainable design practices; considerations to energy efficiency, water conservation and incorporate the use of eco-friendly materials. </a:t>
            </a:r>
          </a:p>
          <a:p>
            <a:pPr marL="742950" lvl="1" indent="-285750">
              <a:buSzPts val="1000"/>
              <a:buFont typeface="Symbol" panose="05050102010706020507" pitchFamily="18" charset="2"/>
              <a:buChar char=""/>
              <a:tabLst>
                <a:tab pos="914400" algn="l"/>
              </a:tabLst>
            </a:pPr>
            <a:r>
              <a:rPr lang="en-AU" sz="1700" dirty="0">
                <a:effectLst/>
              </a:rPr>
              <a:t>Adaptable housing to meet a variety of needs – long term housing solutions.</a:t>
            </a:r>
          </a:p>
          <a:p>
            <a:pPr marL="742950" lvl="1" indent="-285750">
              <a:buSzPts val="1000"/>
              <a:buFont typeface="Symbol" panose="05050102010706020507" pitchFamily="18" charset="2"/>
              <a:buChar char=""/>
              <a:tabLst>
                <a:tab pos="914400" algn="l"/>
              </a:tabLst>
            </a:pPr>
            <a:r>
              <a:rPr lang="en-AU" sz="1700" dirty="0"/>
              <a:t>Sympathetic build to compliment the surrounding community.  </a:t>
            </a:r>
          </a:p>
          <a:p>
            <a:pPr marL="742950" lvl="1" indent="-285750">
              <a:buSzPts val="1000"/>
              <a:buFont typeface="Symbol" panose="05050102010706020507" pitchFamily="18" charset="2"/>
              <a:buChar char=""/>
              <a:tabLst>
                <a:tab pos="914400" algn="l"/>
              </a:tabLst>
            </a:pPr>
            <a:r>
              <a:rPr lang="en-AU" sz="1700" dirty="0">
                <a:effectLst/>
              </a:rPr>
              <a:t>Create a lasting community asset that will benefit generations to come. </a:t>
            </a:r>
          </a:p>
          <a:p>
            <a:pPr marL="742950" lvl="1" indent="-285750">
              <a:buSzPts val="1000"/>
              <a:buFont typeface="Symbol" panose="05050102010706020507" pitchFamily="18" charset="2"/>
              <a:buChar char=""/>
              <a:tabLst>
                <a:tab pos="914400" algn="l"/>
              </a:tabLst>
            </a:pPr>
            <a:r>
              <a:rPr lang="en-AU" sz="1700" dirty="0"/>
              <a:t>9 star energy rating to prioritise environmental sustainability while significantly lowering operational costs. </a:t>
            </a:r>
          </a:p>
          <a:p>
            <a:pPr marL="742950" lvl="1" indent="-285750">
              <a:buSzPts val="1000"/>
              <a:buFont typeface="Symbol" panose="05050102010706020507" pitchFamily="18" charset="2"/>
              <a:buChar char=""/>
              <a:tabLst>
                <a:tab pos="914400" algn="l"/>
              </a:tabLst>
            </a:pPr>
            <a:endParaRPr lang="en-AU" sz="1700" dirty="0">
              <a:effectLst/>
            </a:endParaRPr>
          </a:p>
          <a:p>
            <a:pPr marL="685800"/>
            <a:endParaRPr lang="en-AU" sz="1700" dirty="0">
              <a:effectLst/>
            </a:endParaRPr>
          </a:p>
        </p:txBody>
      </p:sp>
      <p:sp>
        <p:nvSpPr>
          <p:cNvPr id="5" name="Date Placeholder 4">
            <a:extLst>
              <a:ext uri="{FF2B5EF4-FFF2-40B4-BE49-F238E27FC236}">
                <a16:creationId xmlns:a16="http://schemas.microsoft.com/office/drawing/2014/main" id="{2FE096D9-F737-CBD5-0FDC-02808837E418}"/>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6" name="Footer Placeholder 5">
            <a:extLst>
              <a:ext uri="{FF2B5EF4-FFF2-40B4-BE49-F238E27FC236}">
                <a16:creationId xmlns:a16="http://schemas.microsoft.com/office/drawing/2014/main" id="{FDE32C21-E0FD-BEED-77FA-14CB9D4714F6}"/>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7" name="Slide Number Placeholder 6">
            <a:extLst>
              <a:ext uri="{FF2B5EF4-FFF2-40B4-BE49-F238E27FC236}">
                <a16:creationId xmlns:a16="http://schemas.microsoft.com/office/drawing/2014/main" id="{5E96ADCD-1E17-0B80-7902-958B22A8CBDA}"/>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6</a:t>
            </a:fld>
            <a:endParaRPr lang="en-US"/>
          </a:p>
        </p:txBody>
      </p:sp>
      <p:sp>
        <p:nvSpPr>
          <p:cNvPr id="8" name="Title 7">
            <a:extLst>
              <a:ext uri="{FF2B5EF4-FFF2-40B4-BE49-F238E27FC236}">
                <a16:creationId xmlns:a16="http://schemas.microsoft.com/office/drawing/2014/main" id="{C055EDB6-AB3D-CA25-6EB5-2761BF249FD5}"/>
              </a:ext>
            </a:extLst>
          </p:cNvPr>
          <p:cNvSpPr>
            <a:spLocks noGrp="1"/>
          </p:cNvSpPr>
          <p:nvPr>
            <p:ph type="title"/>
          </p:nvPr>
        </p:nvSpPr>
        <p:spPr>
          <a:xfrm>
            <a:off x="576071" y="704088"/>
            <a:ext cx="6371484" cy="676656"/>
          </a:xfrm>
        </p:spPr>
        <p:txBody>
          <a:bodyPr anchor="b">
            <a:normAutofit/>
          </a:bodyPr>
          <a:lstStyle/>
          <a:p>
            <a:r>
              <a:rPr lang="en-AU" sz="3600" dirty="0"/>
              <a:t>Development Principals</a:t>
            </a:r>
          </a:p>
        </p:txBody>
      </p:sp>
      <p:pic>
        <p:nvPicPr>
          <p:cNvPr id="4" name="DEDBB577">
            <a:hlinkClick r:id="" action="ppaction://media"/>
            <a:extLst>
              <a:ext uri="{FF2B5EF4-FFF2-40B4-BE49-F238E27FC236}">
                <a16:creationId xmlns:a16="http://schemas.microsoft.com/office/drawing/2014/main" id="{1A8647C3-C102-6229-4674-1C899E0877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46264" y="1471808"/>
            <a:ext cx="5545736" cy="3119476"/>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noFill/>
        </p:spPr>
      </p:pic>
    </p:spTree>
    <p:extLst>
      <p:ext uri="{BB962C8B-B14F-4D97-AF65-F5344CB8AC3E}">
        <p14:creationId xmlns:p14="http://schemas.microsoft.com/office/powerpoint/2010/main" val="40221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C16C-3A7C-9E25-B7A0-7E9CD253F53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5B0DE-C715-0A07-BAE7-C0E8A814A5FF}"/>
              </a:ext>
            </a:extLst>
          </p:cNvPr>
          <p:cNvSpPr>
            <a:spLocks noGrp="1"/>
          </p:cNvSpPr>
          <p:nvPr>
            <p:ph type="body" sz="half" idx="2"/>
          </p:nvPr>
        </p:nvSpPr>
        <p:spPr>
          <a:xfrm>
            <a:off x="576071" y="1551745"/>
            <a:ext cx="4572000" cy="4070729"/>
          </a:xfrm>
        </p:spPr>
        <p:txBody>
          <a:bodyPr>
            <a:normAutofit/>
          </a:bodyPr>
          <a:lstStyle/>
          <a:p>
            <a:pPr marL="971550" indent="-285750">
              <a:lnSpc>
                <a:spcPct val="90000"/>
              </a:lnSpc>
              <a:spcAft>
                <a:spcPts val="600"/>
              </a:spcAft>
              <a:buFont typeface="Arial" panose="020B0604020202020204" pitchFamily="34" charset="0"/>
              <a:buChar char="•"/>
            </a:pPr>
            <a:r>
              <a:rPr lang="en-AU" sz="1700" dirty="0">
                <a:effectLst/>
              </a:rPr>
              <a:t>Location: Corner of Harding Street and Hopkins Street, next to the Senior Citizens Club and the Anglican Church. </a:t>
            </a:r>
            <a:endParaRPr lang="en-AU" sz="1700" dirty="0"/>
          </a:p>
          <a:p>
            <a:pPr marL="971550" indent="-285750">
              <a:lnSpc>
                <a:spcPct val="90000"/>
              </a:lnSpc>
              <a:spcAft>
                <a:spcPts val="600"/>
              </a:spcAft>
              <a:buFont typeface="Arial" panose="020B0604020202020204" pitchFamily="34" charset="0"/>
              <a:buChar char="•"/>
            </a:pPr>
            <a:r>
              <a:rPr lang="en-AU" sz="1700" dirty="0">
                <a:effectLst/>
              </a:rPr>
              <a:t>10 small homes designed to high standards State-of-the-art design and beautifully landscaped.</a:t>
            </a:r>
          </a:p>
          <a:p>
            <a:pPr marL="971550" indent="-285750">
              <a:lnSpc>
                <a:spcPct val="90000"/>
              </a:lnSpc>
              <a:spcAft>
                <a:spcPts val="600"/>
              </a:spcAft>
              <a:buFont typeface="Arial" panose="020B0604020202020204" pitchFamily="34" charset="0"/>
              <a:buChar char="•"/>
            </a:pPr>
            <a:r>
              <a:rPr lang="en-AU" sz="1700" dirty="0"/>
              <a:t>The site will operate under the Retirement </a:t>
            </a:r>
            <a:r>
              <a:rPr lang="en-AU" sz="1700" dirty="0" err="1"/>
              <a:t>Villlage</a:t>
            </a:r>
            <a:r>
              <a:rPr lang="en-AU" sz="1700" dirty="0"/>
              <a:t> Act. </a:t>
            </a:r>
          </a:p>
          <a:p>
            <a:pPr marL="971550" indent="-285750">
              <a:lnSpc>
                <a:spcPct val="90000"/>
              </a:lnSpc>
              <a:spcAft>
                <a:spcPts val="600"/>
              </a:spcAft>
              <a:buFont typeface="Arial" panose="020B0604020202020204" pitchFamily="34" charset="0"/>
              <a:buChar char="•"/>
            </a:pPr>
            <a:r>
              <a:rPr lang="en-AU" sz="1700" dirty="0"/>
              <a:t>Homecare packages can be accommodated as need arises. </a:t>
            </a:r>
          </a:p>
          <a:p>
            <a:pPr marL="971550" indent="-285750">
              <a:lnSpc>
                <a:spcPct val="90000"/>
              </a:lnSpc>
              <a:spcAft>
                <a:spcPts val="600"/>
              </a:spcAft>
              <a:buFont typeface="Arial" panose="020B0604020202020204" pitchFamily="34" charset="0"/>
              <a:buChar char="•"/>
            </a:pPr>
            <a:r>
              <a:rPr lang="en-AU" sz="1700" dirty="0"/>
              <a:t>Residents will buy into lifetime occupancy rights.</a:t>
            </a:r>
          </a:p>
          <a:p>
            <a:pPr marL="971550" indent="-285750">
              <a:lnSpc>
                <a:spcPct val="90000"/>
              </a:lnSpc>
              <a:spcAft>
                <a:spcPts val="600"/>
              </a:spcAft>
              <a:buFont typeface="Arial" panose="020B0604020202020204" pitchFamily="34" charset="0"/>
              <a:buChar char="•"/>
            </a:pPr>
            <a:r>
              <a:rPr lang="en-AU" sz="1700" dirty="0"/>
              <a:t>Monthly residents fee will cover water, power, rates, insurances and general maintenance. </a:t>
            </a:r>
          </a:p>
        </p:txBody>
      </p:sp>
      <p:sp>
        <p:nvSpPr>
          <p:cNvPr id="8" name="Date Placeholder 7">
            <a:extLst>
              <a:ext uri="{FF2B5EF4-FFF2-40B4-BE49-F238E27FC236}">
                <a16:creationId xmlns:a16="http://schemas.microsoft.com/office/drawing/2014/main" id="{5E6D3AC9-9F1C-6A26-3D52-F8F557FDB0B6}"/>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9" name="Footer Placeholder 8">
            <a:extLst>
              <a:ext uri="{FF2B5EF4-FFF2-40B4-BE49-F238E27FC236}">
                <a16:creationId xmlns:a16="http://schemas.microsoft.com/office/drawing/2014/main" id="{6B0488F9-03B0-37E6-42C5-21CAF06F5858}"/>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10" name="Slide Number Placeholder 9">
            <a:extLst>
              <a:ext uri="{FF2B5EF4-FFF2-40B4-BE49-F238E27FC236}">
                <a16:creationId xmlns:a16="http://schemas.microsoft.com/office/drawing/2014/main" id="{C15B1E23-2D54-4F87-D0DD-9BB10ACBAB0A}"/>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7</a:t>
            </a:fld>
            <a:endParaRPr lang="en-US"/>
          </a:p>
        </p:txBody>
      </p:sp>
      <p:sp>
        <p:nvSpPr>
          <p:cNvPr id="2" name="Title 1">
            <a:extLst>
              <a:ext uri="{FF2B5EF4-FFF2-40B4-BE49-F238E27FC236}">
                <a16:creationId xmlns:a16="http://schemas.microsoft.com/office/drawing/2014/main" id="{15C65788-22ED-CCCD-3606-924E786C8429}"/>
              </a:ext>
            </a:extLst>
          </p:cNvPr>
          <p:cNvSpPr>
            <a:spLocks noGrp="1"/>
          </p:cNvSpPr>
          <p:nvPr>
            <p:ph type="title"/>
          </p:nvPr>
        </p:nvSpPr>
        <p:spPr>
          <a:xfrm>
            <a:off x="576071" y="704088"/>
            <a:ext cx="9144000" cy="676656"/>
          </a:xfrm>
        </p:spPr>
        <p:txBody>
          <a:bodyPr anchor="b">
            <a:normAutofit/>
          </a:bodyPr>
          <a:lstStyle/>
          <a:p>
            <a:r>
              <a:rPr lang="en-US" sz="4100"/>
              <a:t>The Village</a:t>
            </a:r>
            <a:endParaRPr lang="en-US" sz="4100" dirty="0"/>
          </a:p>
        </p:txBody>
      </p:sp>
      <p:pic>
        <p:nvPicPr>
          <p:cNvPr id="11" name="Picture 10" descr="An aerial view of a town&#10;&#10;Description automatically generated">
            <a:extLst>
              <a:ext uri="{FF2B5EF4-FFF2-40B4-BE49-F238E27FC236}">
                <a16:creationId xmlns:a16="http://schemas.microsoft.com/office/drawing/2014/main" id="{01A8CAC1-862C-ED66-44AB-DB5D4090B913}"/>
              </a:ext>
            </a:extLst>
          </p:cNvPr>
          <p:cNvPicPr>
            <a:picLocks noChangeAspect="1"/>
          </p:cNvPicPr>
          <p:nvPr/>
        </p:nvPicPr>
        <p:blipFill>
          <a:blip r:embed="rId3"/>
          <a:srcRect l="17420" r="21525" b="-1"/>
          <a:stretch/>
        </p:blipFill>
        <p:spPr>
          <a:xfrm>
            <a:off x="6646264" y="10"/>
            <a:ext cx="5545736" cy="606308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noFill/>
        </p:spPr>
      </p:pic>
    </p:spTree>
    <p:extLst>
      <p:ext uri="{BB962C8B-B14F-4D97-AF65-F5344CB8AC3E}">
        <p14:creationId xmlns:p14="http://schemas.microsoft.com/office/powerpoint/2010/main" val="2690114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4ADC4-01B6-AA8C-9B56-49464B100BE3}"/>
              </a:ext>
            </a:extLst>
          </p:cNvPr>
          <p:cNvSpPr>
            <a:spLocks noGrp="1"/>
          </p:cNvSpPr>
          <p:nvPr>
            <p:ph type="title"/>
          </p:nvPr>
        </p:nvSpPr>
        <p:spPr>
          <a:xfrm>
            <a:off x="365760" y="644338"/>
            <a:ext cx="6502620" cy="676656"/>
          </a:xfrm>
        </p:spPr>
        <p:txBody>
          <a:bodyPr anchor="b">
            <a:normAutofit/>
          </a:bodyPr>
          <a:lstStyle/>
          <a:p>
            <a:r>
              <a:rPr lang="en-US" sz="3200" dirty="0"/>
              <a:t>To Date</a:t>
            </a:r>
            <a:endParaRPr lang="en-US" sz="3000" dirty="0"/>
          </a:p>
        </p:txBody>
      </p:sp>
      <p:sp>
        <p:nvSpPr>
          <p:cNvPr id="5" name="Content Placeholder 4">
            <a:extLst>
              <a:ext uri="{FF2B5EF4-FFF2-40B4-BE49-F238E27FC236}">
                <a16:creationId xmlns:a16="http://schemas.microsoft.com/office/drawing/2014/main" id="{5C6AFA8F-1C82-6FDD-BEAD-E8A8E6AFC7CD}"/>
              </a:ext>
            </a:extLst>
          </p:cNvPr>
          <p:cNvSpPr>
            <a:spLocks noGrp="1"/>
          </p:cNvSpPr>
          <p:nvPr>
            <p:ph type="body" sz="half" idx="2"/>
          </p:nvPr>
        </p:nvSpPr>
        <p:spPr>
          <a:xfrm>
            <a:off x="347471" y="1678689"/>
            <a:ext cx="7099703" cy="4786119"/>
          </a:xfrm>
        </p:spPr>
        <p:txBody>
          <a:bodyPr>
            <a:normAutofit fontScale="77500" lnSpcReduction="20000"/>
          </a:bodyPr>
          <a:lstStyle/>
          <a:p>
            <a:pPr>
              <a:lnSpc>
                <a:spcPct val="90000"/>
              </a:lnSpc>
              <a:spcAft>
                <a:spcPts val="600"/>
              </a:spcAft>
            </a:pPr>
            <a:r>
              <a:rPr lang="en-AU" sz="2200" b="0" i="0" dirty="0">
                <a:effectLst/>
              </a:rPr>
              <a:t>The Surf Coast Shire Council agreed to sell 3,100m2 of land located at 42 Harding Street, Winchelsea, to Winanglo Inc. for a nominal fee of $1.</a:t>
            </a:r>
          </a:p>
          <a:p>
            <a:pPr>
              <a:lnSpc>
                <a:spcPct val="90000"/>
              </a:lnSpc>
              <a:spcAft>
                <a:spcPts val="600"/>
              </a:spcAft>
            </a:pPr>
            <a:endParaRPr lang="en-AU" sz="2200" b="0" i="0" dirty="0">
              <a:effectLst/>
            </a:endParaRPr>
          </a:p>
          <a:p>
            <a:pPr>
              <a:lnSpc>
                <a:spcPct val="90000"/>
              </a:lnSpc>
              <a:spcAft>
                <a:spcPts val="600"/>
              </a:spcAft>
            </a:pPr>
            <a:r>
              <a:rPr lang="en-US" sz="2200" dirty="0"/>
              <a:t>Engaged architect to design 10 independent units.</a:t>
            </a:r>
          </a:p>
          <a:p>
            <a:pPr>
              <a:lnSpc>
                <a:spcPct val="90000"/>
              </a:lnSpc>
              <a:spcAft>
                <a:spcPts val="600"/>
              </a:spcAft>
            </a:pPr>
            <a:endParaRPr lang="en-US" sz="2200" dirty="0"/>
          </a:p>
          <a:p>
            <a:pPr>
              <a:lnSpc>
                <a:spcPct val="90000"/>
              </a:lnSpc>
              <a:spcAft>
                <a:spcPts val="600"/>
              </a:spcAft>
            </a:pPr>
            <a:r>
              <a:rPr lang="en-US" sz="2200" dirty="0"/>
              <a:t>Winchelsea Community Bank contributed a further $1million to fund the </a:t>
            </a:r>
          </a:p>
          <a:p>
            <a:pPr>
              <a:lnSpc>
                <a:spcPct val="90000"/>
              </a:lnSpc>
              <a:spcAft>
                <a:spcPts val="600"/>
              </a:spcAft>
            </a:pPr>
            <a:r>
              <a:rPr lang="en-US" sz="2200" dirty="0"/>
              <a:t>project. Total $1.5m to date. </a:t>
            </a:r>
          </a:p>
          <a:p>
            <a:pPr>
              <a:lnSpc>
                <a:spcPct val="90000"/>
              </a:lnSpc>
              <a:spcAft>
                <a:spcPts val="600"/>
              </a:spcAft>
            </a:pPr>
            <a:endParaRPr lang="en-US" sz="2200" dirty="0"/>
          </a:p>
          <a:p>
            <a:pPr>
              <a:lnSpc>
                <a:spcPct val="90000"/>
              </a:lnSpc>
              <a:spcAft>
                <a:spcPts val="600"/>
              </a:spcAft>
            </a:pPr>
            <a:r>
              <a:rPr lang="en-US" sz="2200" dirty="0"/>
              <a:t>Loan funds obtained via the Bendigo Bank for the remaining expenses</a:t>
            </a:r>
          </a:p>
          <a:p>
            <a:pPr>
              <a:lnSpc>
                <a:spcPct val="90000"/>
              </a:lnSpc>
              <a:spcAft>
                <a:spcPts val="600"/>
              </a:spcAft>
            </a:pPr>
            <a:endParaRPr lang="en-US" sz="2200" dirty="0"/>
          </a:p>
          <a:p>
            <a:pPr>
              <a:lnSpc>
                <a:spcPct val="90000"/>
              </a:lnSpc>
              <a:spcAft>
                <a:spcPts val="600"/>
              </a:spcAft>
            </a:pPr>
            <a:r>
              <a:rPr lang="en-AU" sz="2200" dirty="0"/>
              <a:t>Cultural heritage plans commenced September 2022</a:t>
            </a:r>
          </a:p>
          <a:p>
            <a:pPr>
              <a:lnSpc>
                <a:spcPct val="90000"/>
              </a:lnSpc>
              <a:spcAft>
                <a:spcPts val="600"/>
              </a:spcAft>
            </a:pPr>
            <a:endParaRPr lang="en-AU" sz="2200" dirty="0"/>
          </a:p>
          <a:p>
            <a:pPr>
              <a:lnSpc>
                <a:spcPct val="90000"/>
              </a:lnSpc>
              <a:spcAft>
                <a:spcPts val="600"/>
              </a:spcAft>
            </a:pPr>
            <a:r>
              <a:rPr lang="en-AU" sz="2200" dirty="0"/>
              <a:t>Construction works commenced March 2023</a:t>
            </a:r>
          </a:p>
          <a:p>
            <a:pPr>
              <a:lnSpc>
                <a:spcPct val="90000"/>
              </a:lnSpc>
              <a:spcAft>
                <a:spcPts val="600"/>
              </a:spcAft>
            </a:pPr>
            <a:endParaRPr lang="en-AU" sz="2200" dirty="0"/>
          </a:p>
          <a:p>
            <a:pPr>
              <a:lnSpc>
                <a:spcPct val="90000"/>
              </a:lnSpc>
              <a:spcAft>
                <a:spcPts val="600"/>
              </a:spcAft>
            </a:pPr>
            <a:r>
              <a:rPr lang="en-AU" sz="2200" dirty="0"/>
              <a:t>Completion forecasted by May 2025.</a:t>
            </a:r>
          </a:p>
          <a:p>
            <a:pPr>
              <a:lnSpc>
                <a:spcPct val="90000"/>
              </a:lnSpc>
              <a:spcAft>
                <a:spcPts val="600"/>
              </a:spcAft>
              <a:buFontTx/>
              <a:buChar char="-"/>
            </a:pPr>
            <a:endParaRPr lang="en-AU" sz="1700" dirty="0">
              <a:solidFill>
                <a:srgbClr val="000000"/>
              </a:solidFill>
            </a:endParaRPr>
          </a:p>
          <a:p>
            <a:pPr>
              <a:lnSpc>
                <a:spcPct val="90000"/>
              </a:lnSpc>
              <a:spcAft>
                <a:spcPts val="600"/>
              </a:spcAft>
            </a:pPr>
            <a:br>
              <a:rPr lang="en-AU" sz="1700" dirty="0"/>
            </a:br>
            <a:br>
              <a:rPr lang="en-AU" sz="1700" dirty="0"/>
            </a:br>
            <a:endParaRPr lang="en-AU" sz="1700" dirty="0"/>
          </a:p>
        </p:txBody>
      </p:sp>
      <p:sp>
        <p:nvSpPr>
          <p:cNvPr id="4" name="Date Placeholder 3">
            <a:extLst>
              <a:ext uri="{FF2B5EF4-FFF2-40B4-BE49-F238E27FC236}">
                <a16:creationId xmlns:a16="http://schemas.microsoft.com/office/drawing/2014/main" id="{D74CC35A-169D-2E87-6515-5E6B9D8F47EF}"/>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2025</a:t>
            </a:r>
          </a:p>
        </p:txBody>
      </p:sp>
      <p:sp>
        <p:nvSpPr>
          <p:cNvPr id="6" name="Footer Placeholder 5">
            <a:extLst>
              <a:ext uri="{FF2B5EF4-FFF2-40B4-BE49-F238E27FC236}">
                <a16:creationId xmlns:a16="http://schemas.microsoft.com/office/drawing/2014/main" id="{8F9C73CF-CD73-39D0-D208-17D75BEB817B}"/>
              </a:ext>
            </a:extLst>
          </p:cNvPr>
          <p:cNvSpPr>
            <a:spLocks noGrp="1"/>
          </p:cNvSpPr>
          <p:nvPr>
            <p:ph type="ftr" sz="quarter" idx="11"/>
          </p:nvPr>
        </p:nvSpPr>
        <p:spPr>
          <a:xfrm>
            <a:off x="4379976" y="6464808"/>
            <a:ext cx="3438144" cy="310896"/>
          </a:xfrm>
        </p:spPr>
        <p:txBody>
          <a:bodyPr anchor="ctr">
            <a:normAutofit/>
          </a:bodyPr>
          <a:lstStyle/>
          <a:p>
            <a:pPr>
              <a:spcAft>
                <a:spcPts val="600"/>
              </a:spcAft>
            </a:pPr>
            <a:r>
              <a:rPr lang="en-US" dirty="0"/>
              <a:t>Winchelsea Community Bank Village</a:t>
            </a:r>
          </a:p>
        </p:txBody>
      </p:sp>
      <p:sp>
        <p:nvSpPr>
          <p:cNvPr id="8" name="Slide Number Placeholder 7">
            <a:extLst>
              <a:ext uri="{FF2B5EF4-FFF2-40B4-BE49-F238E27FC236}">
                <a16:creationId xmlns:a16="http://schemas.microsoft.com/office/drawing/2014/main" id="{4F0540EB-6A4B-28A8-564F-BC45DFDE0883}"/>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8</a:t>
            </a:fld>
            <a:endParaRPr lang="en-US"/>
          </a:p>
        </p:txBody>
      </p:sp>
      <p:pic>
        <p:nvPicPr>
          <p:cNvPr id="7" name="Picture 6">
            <a:extLst>
              <a:ext uri="{FF2B5EF4-FFF2-40B4-BE49-F238E27FC236}">
                <a16:creationId xmlns:a16="http://schemas.microsoft.com/office/drawing/2014/main" id="{899B9EBA-5DF6-6DD8-9661-F22BD89BF7AE}"/>
              </a:ext>
            </a:extLst>
          </p:cNvPr>
          <p:cNvPicPr>
            <a:picLocks noChangeAspect="1"/>
          </p:cNvPicPr>
          <p:nvPr/>
        </p:nvPicPr>
        <p:blipFill>
          <a:blip r:embed="rId3"/>
          <a:stretch>
            <a:fillRect/>
          </a:stretch>
        </p:blipFill>
        <p:spPr>
          <a:xfrm>
            <a:off x="8756760" y="2368392"/>
            <a:ext cx="3111073" cy="2304229"/>
          </a:xfrm>
          <a:prstGeom prst="rect">
            <a:avLst/>
          </a:prstGeom>
        </p:spPr>
      </p:pic>
      <p:pic>
        <p:nvPicPr>
          <p:cNvPr id="13" name="Picture 12">
            <a:extLst>
              <a:ext uri="{FF2B5EF4-FFF2-40B4-BE49-F238E27FC236}">
                <a16:creationId xmlns:a16="http://schemas.microsoft.com/office/drawing/2014/main" id="{4F684B84-6501-97F8-5756-6700D19DC1EE}"/>
              </a:ext>
            </a:extLst>
          </p:cNvPr>
          <p:cNvPicPr>
            <a:picLocks noChangeAspect="1"/>
          </p:cNvPicPr>
          <p:nvPr/>
        </p:nvPicPr>
        <p:blipFill>
          <a:blip r:embed="rId4"/>
          <a:stretch>
            <a:fillRect/>
          </a:stretch>
        </p:blipFill>
        <p:spPr>
          <a:xfrm>
            <a:off x="7183117" y="3210636"/>
            <a:ext cx="2599352" cy="1705529"/>
          </a:xfrm>
          <a:prstGeom prst="rect">
            <a:avLst/>
          </a:prstGeom>
        </p:spPr>
      </p:pic>
      <p:pic>
        <p:nvPicPr>
          <p:cNvPr id="15" name="Picture 14">
            <a:extLst>
              <a:ext uri="{FF2B5EF4-FFF2-40B4-BE49-F238E27FC236}">
                <a16:creationId xmlns:a16="http://schemas.microsoft.com/office/drawing/2014/main" id="{370C9F9E-0F4E-A53C-8D9B-1769AFAF7C91}"/>
              </a:ext>
            </a:extLst>
          </p:cNvPr>
          <p:cNvPicPr>
            <a:picLocks noChangeAspect="1"/>
          </p:cNvPicPr>
          <p:nvPr/>
        </p:nvPicPr>
        <p:blipFill>
          <a:blip r:embed="rId5"/>
          <a:stretch>
            <a:fillRect/>
          </a:stretch>
        </p:blipFill>
        <p:spPr>
          <a:xfrm>
            <a:off x="7183117" y="1165149"/>
            <a:ext cx="2681504" cy="2087098"/>
          </a:xfrm>
          <a:prstGeom prst="rect">
            <a:avLst/>
          </a:prstGeom>
        </p:spPr>
      </p:pic>
      <p:pic>
        <p:nvPicPr>
          <p:cNvPr id="17" name="Picture 16">
            <a:extLst>
              <a:ext uri="{FF2B5EF4-FFF2-40B4-BE49-F238E27FC236}">
                <a16:creationId xmlns:a16="http://schemas.microsoft.com/office/drawing/2014/main" id="{B431EEDC-FC4C-504D-F049-6F301E142AF3}"/>
              </a:ext>
            </a:extLst>
          </p:cNvPr>
          <p:cNvPicPr>
            <a:picLocks noChangeAspect="1"/>
          </p:cNvPicPr>
          <p:nvPr/>
        </p:nvPicPr>
        <p:blipFill>
          <a:blip r:embed="rId6"/>
          <a:stretch>
            <a:fillRect/>
          </a:stretch>
        </p:blipFill>
        <p:spPr>
          <a:xfrm>
            <a:off x="9401214" y="704474"/>
            <a:ext cx="2222035" cy="1663918"/>
          </a:xfrm>
          <a:prstGeom prst="rect">
            <a:avLst/>
          </a:prstGeom>
        </p:spPr>
      </p:pic>
    </p:spTree>
    <p:extLst>
      <p:ext uri="{BB962C8B-B14F-4D97-AF65-F5344CB8AC3E}">
        <p14:creationId xmlns:p14="http://schemas.microsoft.com/office/powerpoint/2010/main" val="2752853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7179F7-8740-03DE-F133-BBA41988A64A}"/>
              </a:ext>
            </a:extLst>
          </p:cNvPr>
          <p:cNvSpPr>
            <a:spLocks noGrp="1"/>
          </p:cNvSpPr>
          <p:nvPr>
            <p:ph type="title"/>
          </p:nvPr>
        </p:nvSpPr>
        <p:spPr/>
        <p:txBody>
          <a:bodyPr/>
          <a:lstStyle/>
          <a:p>
            <a:r>
              <a:rPr lang="en-US" dirty="0"/>
              <a:t>Finance</a:t>
            </a:r>
          </a:p>
        </p:txBody>
      </p:sp>
      <p:sp>
        <p:nvSpPr>
          <p:cNvPr id="3" name="Content Placeholder 2">
            <a:extLst>
              <a:ext uri="{FF2B5EF4-FFF2-40B4-BE49-F238E27FC236}">
                <a16:creationId xmlns:a16="http://schemas.microsoft.com/office/drawing/2014/main" id="{D92BF9C1-9009-C934-C11C-54570A5234B7}"/>
              </a:ext>
            </a:extLst>
          </p:cNvPr>
          <p:cNvSpPr>
            <a:spLocks noGrp="1"/>
          </p:cNvSpPr>
          <p:nvPr>
            <p:ph idx="1"/>
          </p:nvPr>
        </p:nvSpPr>
        <p:spPr>
          <a:xfrm>
            <a:off x="634129" y="1771322"/>
            <a:ext cx="7472923" cy="5004381"/>
          </a:xfrm>
        </p:spPr>
        <p:txBody>
          <a:bodyPr>
            <a:normAutofit/>
          </a:bodyPr>
          <a:lstStyle/>
          <a:p>
            <a:r>
              <a:rPr lang="en-US" sz="1600" dirty="0"/>
              <a:t>CFS committed $500,000 towards </a:t>
            </a:r>
            <a:r>
              <a:rPr lang="en-AU" sz="1600" dirty="0"/>
              <a:t>the establishment of Winanglo Inc, feasibility assessments and initial costs.</a:t>
            </a:r>
          </a:p>
          <a:p>
            <a:r>
              <a:rPr lang="en-US" sz="1600" dirty="0"/>
              <a:t>Post planning a further $1million was provided by the Winchelsea Community Bank to make the project viable.</a:t>
            </a:r>
          </a:p>
          <a:p>
            <a:r>
              <a:rPr lang="en-US" sz="1600" dirty="0"/>
              <a:t>All funding avenues where explored; government funding, banking and philanthropic avenues.  </a:t>
            </a:r>
          </a:p>
          <a:p>
            <a:r>
              <a:rPr lang="en-AU" sz="1600" dirty="0"/>
              <a:t>Finance obtained via Bendigo Bank ($3.4 M) for remainder of construction cost.</a:t>
            </a:r>
          </a:p>
          <a:p>
            <a:r>
              <a:rPr lang="en-AU" sz="1600" dirty="0"/>
              <a:t>Lifetime Occupancy rights to be sold at a proposed value $590k x 10 units. </a:t>
            </a:r>
          </a:p>
          <a:p>
            <a:r>
              <a:rPr lang="en-AU" sz="1600" dirty="0"/>
              <a:t>The </a:t>
            </a:r>
            <a:r>
              <a:rPr lang="en-AU" sz="1600" dirty="0">
                <a:effectLst/>
                <a:ea typeface="Times New Roman" panose="02020603050405020304" pitchFamily="18" charset="0"/>
              </a:rPr>
              <a:t>Retirement Villages Act states that pre-sales cannot be completed until the construction of the village. </a:t>
            </a:r>
          </a:p>
          <a:p>
            <a:r>
              <a:rPr lang="en-AU" sz="1600" dirty="0"/>
              <a:t>We have received written expressions of interest for the purchase of 5 of the 10 available occupancy rights and are optimistic to have filled all units soon after completion.</a:t>
            </a:r>
          </a:p>
          <a:p>
            <a:endParaRPr lang="en-AU" sz="1400" dirty="0"/>
          </a:p>
          <a:p>
            <a:pPr marL="0" indent="0">
              <a:buNone/>
            </a:pPr>
            <a:endParaRPr lang="en-AU" sz="1400" dirty="0"/>
          </a:p>
          <a:p>
            <a:endParaRPr lang="en-AU" sz="1400" dirty="0"/>
          </a:p>
          <a:p>
            <a:endParaRPr lang="en-AU" sz="1400" dirty="0"/>
          </a:p>
          <a:p>
            <a:endParaRPr lang="en-AU" sz="1400" dirty="0"/>
          </a:p>
          <a:p>
            <a:endParaRPr lang="en-AU" sz="1400" dirty="0"/>
          </a:p>
          <a:p>
            <a:endParaRPr lang="en-AU" sz="1400" dirty="0"/>
          </a:p>
          <a:p>
            <a:endParaRPr lang="en-AU" sz="1400" dirty="0"/>
          </a:p>
          <a:p>
            <a:endParaRPr lang="en-US" dirty="0"/>
          </a:p>
          <a:p>
            <a:endParaRPr lang="en-US" dirty="0"/>
          </a:p>
        </p:txBody>
      </p:sp>
      <p:sp>
        <p:nvSpPr>
          <p:cNvPr id="9" name="Date Placeholder 8">
            <a:extLst>
              <a:ext uri="{FF2B5EF4-FFF2-40B4-BE49-F238E27FC236}">
                <a16:creationId xmlns:a16="http://schemas.microsoft.com/office/drawing/2014/main" id="{1B391B61-21BC-7309-D50E-A2FA872838C1}"/>
              </a:ext>
            </a:extLst>
          </p:cNvPr>
          <p:cNvSpPr>
            <a:spLocks noGrp="1"/>
          </p:cNvSpPr>
          <p:nvPr>
            <p:ph type="dt" sz="half" idx="10"/>
          </p:nvPr>
        </p:nvSpPr>
        <p:spPr/>
        <p:txBody>
          <a:bodyPr/>
          <a:lstStyle/>
          <a:p>
            <a:r>
              <a:rPr lang="en-US" dirty="0"/>
              <a:t>2025</a:t>
            </a:r>
          </a:p>
        </p:txBody>
      </p:sp>
      <p:sp>
        <p:nvSpPr>
          <p:cNvPr id="10" name="Footer Placeholder 9">
            <a:extLst>
              <a:ext uri="{FF2B5EF4-FFF2-40B4-BE49-F238E27FC236}">
                <a16:creationId xmlns:a16="http://schemas.microsoft.com/office/drawing/2014/main" id="{766CF5CA-318D-F6B1-504B-3DF8E9542316}"/>
              </a:ext>
            </a:extLst>
          </p:cNvPr>
          <p:cNvSpPr>
            <a:spLocks noGrp="1"/>
          </p:cNvSpPr>
          <p:nvPr>
            <p:ph type="ftr" sz="quarter" idx="11"/>
          </p:nvPr>
        </p:nvSpPr>
        <p:spPr/>
        <p:txBody>
          <a:bodyPr/>
          <a:lstStyle/>
          <a:p>
            <a:pPr>
              <a:spcAft>
                <a:spcPts val="600"/>
              </a:spcAft>
            </a:pPr>
            <a:r>
              <a:rPr lang="en-US" dirty="0"/>
              <a:t>Winchelsea Community Bank Village</a:t>
            </a:r>
          </a:p>
        </p:txBody>
      </p:sp>
      <p:sp>
        <p:nvSpPr>
          <p:cNvPr id="11" name="Slide Number Placeholder 10">
            <a:extLst>
              <a:ext uri="{FF2B5EF4-FFF2-40B4-BE49-F238E27FC236}">
                <a16:creationId xmlns:a16="http://schemas.microsoft.com/office/drawing/2014/main" id="{63AABF76-F42A-5213-B615-6C140041CC74}"/>
              </a:ext>
            </a:extLst>
          </p:cNvPr>
          <p:cNvSpPr>
            <a:spLocks noGrp="1"/>
          </p:cNvSpPr>
          <p:nvPr>
            <p:ph type="sldNum" sz="quarter" idx="12"/>
          </p:nvPr>
        </p:nvSpPr>
        <p:spPr/>
        <p:txBody>
          <a:bodyPr/>
          <a:lstStyle/>
          <a:p>
            <a:fld id="{58FB4751-880F-D840-AAA9-3A15815CC996}" type="slidenum">
              <a:rPr lang="en-US" smtClean="0"/>
              <a:pPr/>
              <a:t>9</a:t>
            </a:fld>
            <a:endParaRPr lang="en-US" dirty="0"/>
          </a:p>
        </p:txBody>
      </p:sp>
      <p:pic>
        <p:nvPicPr>
          <p:cNvPr id="4" name="Graphic 3" descr="Calculator outline">
            <a:extLst>
              <a:ext uri="{FF2B5EF4-FFF2-40B4-BE49-F238E27FC236}">
                <a16:creationId xmlns:a16="http://schemas.microsoft.com/office/drawing/2014/main" id="{7E62E4A5-2E41-8FE7-5D09-DA80B52BAC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9498" y="1536019"/>
            <a:ext cx="3227664" cy="3227664"/>
          </a:xfrm>
          <a:prstGeom prst="rect">
            <a:avLst/>
          </a:prstGeom>
        </p:spPr>
      </p:pic>
    </p:spTree>
    <p:extLst>
      <p:ext uri="{BB962C8B-B14F-4D97-AF65-F5344CB8AC3E}">
        <p14:creationId xmlns:p14="http://schemas.microsoft.com/office/powerpoint/2010/main" val="3069271263"/>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64323c1c-cbf1-4b15-a593-91e189a21d22" ContentTypeId="0x010100A6113086DC73B842B7D060591F1D1F2D0202" PreviousValue="false"/>
</file>

<file path=customXml/item3.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3599A398073C574BBC5E7AB74D88AA51" ma:contentTypeVersion="25" ma:contentTypeDescription="Create a new document." ma:contentTypeScope="" ma:versionID="b7d2ffab65b8f55bd8c9de337be7d409">
  <xsd:schema xmlns:xsd="http://www.w3.org/2001/XMLSchema" xmlns:xs="http://www.w3.org/2001/XMLSchema" xmlns:p="http://schemas.microsoft.com/office/2006/metadata/properties" xmlns:ns2="46c61757-ad04-49d5-a16a-4020ae46aeb3" xmlns:ns3="474608a7-2664-4535-a61f-476faaff3ffa" targetNamespace="http://schemas.microsoft.com/office/2006/metadata/properties" ma:root="true" ma:fieldsID="782d1071733146b16537bca7c82528ed" ns2:_="" ns3:_="">
    <xsd:import namespace="46c61757-ad04-49d5-a16a-4020ae46aeb3"/>
    <xsd:import namespace="474608a7-2664-4535-a61f-476faaff3ffa"/>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4ce210bc-c733-4398-bbee-f8201098da96}" ma:internalName="TaxCatchAll" ma:showField="CatchAllData"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4ce210bc-c733-4398-bbee-f8201098da96}" ma:internalName="TaxCatchAllLabel" ma:readOnly="true" ma:showField="CatchAllDataLabel"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4608a7-2664-4535-a61f-476faaff3ffa"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1184</Value>
      <Value>199</Value>
      <Value>142</Value>
      <Value>1</Value>
    </TaxCatchAll>
    <Business_x005f_x0020_Identifier xmlns="46c61757-ad04-49d5-a16a-4020ae46aeb3">10893</Business_x005f_x0020_Identifier>
    <Witness_x005f_x0020_Id xmlns="46c61757-ad04-49d5-a16a-4020ae46aeb3">12489,12490</Witness_x005f_x0020_Id>
    <Committee_x0020_Start_x0020_Date xmlns="46c61757-ad04-49d5-a16a-4020ae46aeb3">2019-02-04T00:00:00+00:00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Assembly Environment and Planning Committee</TermName>
          <TermId xmlns="http://schemas.microsoft.com/office/infopath/2007/PartnerControls">7771bd68-0b95-466c-9171-09ff64ec293d</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Assembly</TermName>
          <TermId xmlns="http://schemas.microsoft.com/office/infopath/2007/PartnerControls">6c673155-7d05-493d-b777-dc8304e4811b</TermId>
        </TermInfo>
      </Terms>
    </m3eeb9610e9c4640880ac1fecc69d01a>
    <Committee_x0020_Inquiry_x0020_Start_x0020_Date xmlns="46c61757-ad04-49d5-a16a-4020ae46aeb3">2024-12-02T00:00:00+00:00</Committee_x0020_Inquiry_x0020_Start_x0020_Date>
    <Committee_x0020_Inquiry_x0020_End_x0020_Date xmlns="46c61757-ad04-49d5-a16a-4020ae46aeb3">2025-12-15T00:00:00+00:00</Committee_x0020_Inquiry_x0020_End_x0020_Date>
    <MemberTaxHTField0 xmlns="474608a7-2664-4535-a61f-476faaff3ffa">
      <Terms xmlns="http://schemas.microsoft.com/office/infopath/2007/PartnerControls"/>
    </MemberTaxHTField0>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Supply of Homes in Regional Victoria</TermName>
          <TermId xmlns="http://schemas.microsoft.com/office/infopath/2007/PartnerControls">d6afb8b5-e16d-4db6-b51c-147dc03cf69c</TermId>
        </TermInfo>
      </Terms>
    </pf0be3ffd4e84049b08b651cf27bfd30>
    <DocumentKey xmlns="46c61757-ad04-49d5-a16a-4020ae46aeb3">witness-transcripts</DocumentKey>
    <_dlc_DocId xmlns="474608a7-2664-4535-a61f-476faaff3ffa">JA5YY26XR4HT-577289029-9879</_dlc_DocId>
    <_dlc_DocIdUrl xmlns="474608a7-2664-4535-a61f-476faaff3ffa">
      <Url>https://pims-docs.parliament.vic.gov.au/ladocs/_layouts/15/DocIdRedir.aspx?ID=JA5YY26XR4HT-577289029-9879</Url>
      <Description>JA5YY26XR4HT-577289029-9879</Description>
    </_dlc_DocIdUrl>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89F520A-9325-460D-AA91-4F599553B4B3}">
  <ds:schemaRefs>
    <ds:schemaRef ds:uri="http://schemas.microsoft.com/sharepoint/v3/contenttype/forms"/>
  </ds:schemaRefs>
</ds:datastoreItem>
</file>

<file path=customXml/itemProps2.xml><?xml version="1.0" encoding="utf-8"?>
<ds:datastoreItem xmlns:ds="http://schemas.openxmlformats.org/officeDocument/2006/customXml" ds:itemID="{8D6C63F0-8FC0-4319-912A-B32DBA0C2748}"/>
</file>

<file path=customXml/itemProps3.xml><?xml version="1.0" encoding="utf-8"?>
<ds:datastoreItem xmlns:ds="http://schemas.openxmlformats.org/officeDocument/2006/customXml" ds:itemID="{35FE2F61-C8DC-4E16-8DA1-DBDC90A16880}"/>
</file>

<file path=customXml/itemProps4.xml><?xml version="1.0" encoding="utf-8"?>
<ds:datastoreItem xmlns:ds="http://schemas.openxmlformats.org/officeDocument/2006/customXml" ds:itemID="{3010FFF3-ED52-4D07-90AC-AD3E261E149D}">
  <ds:schemaRefs>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2ab0eec5-d06b-4e5e-bf1d-64d7dbc9c335"/>
    <ds:schemaRef ds:uri="http://purl.org/dc/terms/"/>
    <ds:schemaRef ds:uri="http://purl.org/dc/elements/1.1/"/>
    <ds:schemaRef ds:uri="55f64af0-057d-4f44-8835-bf8558dcfa4a"/>
    <ds:schemaRef ds:uri="http://purl.org/dc/dcmitype/"/>
  </ds:schemaRefs>
</ds:datastoreItem>
</file>

<file path=customXml/itemProps5.xml><?xml version="1.0" encoding="utf-8"?>
<ds:datastoreItem xmlns:ds="http://schemas.openxmlformats.org/officeDocument/2006/customXml" ds:itemID="{0C9EBDAF-A93D-4316-8B4F-4D540824939A}"/>
</file>

<file path=docMetadata/LabelInfo.xml><?xml version="1.0" encoding="utf-8"?>
<clbl:labelList xmlns:clbl="http://schemas.microsoft.com/office/2020/mipLabelMetadata">
  <clbl:label id="{63f4b6b8-665e-4446-b525-74c15b9b05a3}" enabled="1" method="Standard" siteId="{4417ef5a-d255-4032-89bf-1cb6260a737a}" removed="0"/>
</clbl:labelList>
</file>

<file path=docProps/app.xml><?xml version="1.0" encoding="utf-8"?>
<Properties xmlns="http://schemas.openxmlformats.org/officeDocument/2006/extended-properties" xmlns:vt="http://schemas.openxmlformats.org/officeDocument/2006/docPropsVTypes">
  <Template>{BF9D4B5B-FA42-40D6-9313-2CE576A1E604}tf11964407_win32</Template>
  <TotalTime>6448</TotalTime>
  <Words>1220</Words>
  <Application>Microsoft Office PowerPoint</Application>
  <PresentationFormat>Widescreen</PresentationFormat>
  <Paragraphs>180</Paragraphs>
  <Slides>14</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Courier New</vt:lpstr>
      <vt:lpstr>Gill Sans Nova</vt:lpstr>
      <vt:lpstr>Gill Sans Nova Light</vt:lpstr>
      <vt:lpstr>Sagona Book</vt:lpstr>
      <vt:lpstr>Symbol</vt:lpstr>
      <vt:lpstr>Times New Roman</vt:lpstr>
      <vt:lpstr>Office Theme</vt:lpstr>
      <vt:lpstr>Winchelsea Community Bank Village     by   Winanglo Inc  </vt:lpstr>
      <vt:lpstr>agenda</vt:lpstr>
      <vt:lpstr>Winanglo Inc.</vt:lpstr>
      <vt:lpstr>Meet Our Committee</vt:lpstr>
      <vt:lpstr>Vision &amp; Objectives</vt:lpstr>
      <vt:lpstr>Development Principals</vt:lpstr>
      <vt:lpstr>The Village</vt:lpstr>
      <vt:lpstr>To Date</vt:lpstr>
      <vt:lpstr>Finance</vt:lpstr>
      <vt:lpstr>Timeline</vt:lpstr>
      <vt:lpstr>Post Construction</vt:lpstr>
      <vt:lpstr>Challenges</vt:lpstr>
      <vt:lpstr>Project 2 – Birregurra Independent Living Units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Winanglo</dc:title>
  <dc:creator>Matilda Pink</dc:creator>
  <cp:lastModifiedBy>Imogen Bacon</cp:lastModifiedBy>
  <cp:revision>27</cp:revision>
  <cp:lastPrinted>2025-02-19T10:11:51Z</cp:lastPrinted>
  <dcterms:created xsi:type="dcterms:W3CDTF">2023-06-05T10:28:01Z</dcterms:created>
  <dcterms:modified xsi:type="dcterms:W3CDTF">2025-03-03T23:24:49Z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Theme:9</vt:lpwstr>
  </property>
  <property fmtid="{D5CDD505-2E9C-101B-9397-08002B2CF9AE}" pid="3" name="ClassificationContentMarkingFooterText">
    <vt:lpwstr>C2 - Internal Use</vt:lpwstr>
  </property>
  <property fmtid="{D5CDD505-2E9C-101B-9397-08002B2CF9AE}" pid="4" name="ContentTypeId">
    <vt:lpwstr>0x010100A6113086DC73B842B7D060591F1D1F2D0202003599A398073C574BBC5E7AB74D88AA51</vt:lpwstr>
  </property>
  <property fmtid="{D5CDD505-2E9C-101B-9397-08002B2CF9AE}" pid="5" name="Hansard Member">
    <vt:lpwstr/>
  </property>
  <property fmtid="{D5CDD505-2E9C-101B-9397-08002B2CF9AE}" pid="6" name="Committee Inquiry">
    <vt:lpwstr>1184;#Inquiry into the Supply of Homes in Regional Victoria|d6afb8b5-e16d-4db6-b51c-147dc03cf69c</vt:lpwstr>
  </property>
  <property fmtid="{D5CDD505-2E9C-101B-9397-08002B2CF9AE}" pid="7" name="House">
    <vt:lpwstr>1;#Legislative Assembly|6c673155-7d05-493d-b777-dc8304e4811b</vt:lpwstr>
  </property>
  <property fmtid="{D5CDD505-2E9C-101B-9397-08002B2CF9AE}" pid="8" name="Committee">
    <vt:lpwstr>142;#Legislative Assembly Environment and Planning Committee|7771bd68-0b95-466c-9171-09ff64ec293d</vt:lpwstr>
  </property>
  <property fmtid="{D5CDD505-2E9C-101B-9397-08002B2CF9AE}" pid="9" name="Committee Type">
    <vt:lpwstr>199;#Standing|c6eac104-10be-430c-9143-8ced1c7c473c</vt:lpwstr>
  </property>
  <property fmtid="{D5CDD505-2E9C-101B-9397-08002B2CF9AE}" pid="10" name="_dlc_DocIdItemGuid">
    <vt:lpwstr>a62108af-35b6-4b69-b4e0-a615f1557476</vt:lpwstr>
  </property>
</Properties>
</file>