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7.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openxmlformats.org/officeDocument/2006/relationships/custom-properties" Target="docProps/custom.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02" autoAdjust="0"/>
    <p:restoredTop sz="94660"/>
  </p:normalViewPr>
  <p:slideViewPr>
    <p:cSldViewPr snapToGrid="0">
      <p:cViewPr>
        <p:scale>
          <a:sx n="87" d="100"/>
          <a:sy n="87" d="100"/>
        </p:scale>
        <p:origin x="384"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B7DE9-B22A-E4CA-F4DE-DB1C6458643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BE8243C5-5D5D-519C-DCDC-B570715671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3499F756-489C-6286-BD59-17172DDBC3A4}"/>
              </a:ext>
            </a:extLst>
          </p:cNvPr>
          <p:cNvSpPr>
            <a:spLocks noGrp="1"/>
          </p:cNvSpPr>
          <p:nvPr>
            <p:ph type="dt" sz="half" idx="10"/>
          </p:nvPr>
        </p:nvSpPr>
        <p:spPr/>
        <p:txBody>
          <a:bodyPr/>
          <a:lstStyle/>
          <a:p>
            <a:fld id="{912C29F5-65F2-45C9-A298-5AFEE651DE39}" type="datetimeFigureOut">
              <a:rPr lang="en-AU" smtClean="0"/>
              <a:t>16/04/2025</a:t>
            </a:fld>
            <a:endParaRPr lang="en-AU"/>
          </a:p>
        </p:txBody>
      </p:sp>
      <p:sp>
        <p:nvSpPr>
          <p:cNvPr id="5" name="Footer Placeholder 4">
            <a:extLst>
              <a:ext uri="{FF2B5EF4-FFF2-40B4-BE49-F238E27FC236}">
                <a16:creationId xmlns:a16="http://schemas.microsoft.com/office/drawing/2014/main" id="{A0E64814-9204-E73C-F5BB-0E562778F42F}"/>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96F58FC-D5FE-B7FC-FD90-2B48602499A3}"/>
              </a:ext>
            </a:extLst>
          </p:cNvPr>
          <p:cNvSpPr>
            <a:spLocks noGrp="1"/>
          </p:cNvSpPr>
          <p:nvPr>
            <p:ph type="sldNum" sz="quarter" idx="12"/>
          </p:nvPr>
        </p:nvSpPr>
        <p:spPr/>
        <p:txBody>
          <a:bodyPr/>
          <a:lstStyle/>
          <a:p>
            <a:fld id="{CE92F3D9-0CD3-450A-AC9B-F65CEFC2AC83}" type="slidenum">
              <a:rPr lang="en-AU" smtClean="0"/>
              <a:t>‹#›</a:t>
            </a:fld>
            <a:endParaRPr lang="en-AU"/>
          </a:p>
        </p:txBody>
      </p:sp>
    </p:spTree>
    <p:extLst>
      <p:ext uri="{BB962C8B-B14F-4D97-AF65-F5344CB8AC3E}">
        <p14:creationId xmlns:p14="http://schemas.microsoft.com/office/powerpoint/2010/main" val="2009080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2A43E-B199-BEC3-7AF8-2D0526E94CAA}"/>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CFD53007-4A87-477E-670C-F8939C31D5F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BDB97EF5-DF4A-801B-ED2A-D340E1B3FCBB}"/>
              </a:ext>
            </a:extLst>
          </p:cNvPr>
          <p:cNvSpPr>
            <a:spLocks noGrp="1"/>
          </p:cNvSpPr>
          <p:nvPr>
            <p:ph type="dt" sz="half" idx="10"/>
          </p:nvPr>
        </p:nvSpPr>
        <p:spPr/>
        <p:txBody>
          <a:bodyPr/>
          <a:lstStyle/>
          <a:p>
            <a:fld id="{912C29F5-65F2-45C9-A298-5AFEE651DE39}" type="datetimeFigureOut">
              <a:rPr lang="en-AU" smtClean="0"/>
              <a:t>16/04/2025</a:t>
            </a:fld>
            <a:endParaRPr lang="en-AU"/>
          </a:p>
        </p:txBody>
      </p:sp>
      <p:sp>
        <p:nvSpPr>
          <p:cNvPr id="5" name="Footer Placeholder 4">
            <a:extLst>
              <a:ext uri="{FF2B5EF4-FFF2-40B4-BE49-F238E27FC236}">
                <a16:creationId xmlns:a16="http://schemas.microsoft.com/office/drawing/2014/main" id="{4D337063-C9FA-510A-3272-5ED1868EB8D1}"/>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241FD95-B6B2-E708-4872-C9B47445B668}"/>
              </a:ext>
            </a:extLst>
          </p:cNvPr>
          <p:cNvSpPr>
            <a:spLocks noGrp="1"/>
          </p:cNvSpPr>
          <p:nvPr>
            <p:ph type="sldNum" sz="quarter" idx="12"/>
          </p:nvPr>
        </p:nvSpPr>
        <p:spPr/>
        <p:txBody>
          <a:bodyPr/>
          <a:lstStyle/>
          <a:p>
            <a:fld id="{CE92F3D9-0CD3-450A-AC9B-F65CEFC2AC83}" type="slidenum">
              <a:rPr lang="en-AU" smtClean="0"/>
              <a:t>‹#›</a:t>
            </a:fld>
            <a:endParaRPr lang="en-AU"/>
          </a:p>
        </p:txBody>
      </p:sp>
    </p:spTree>
    <p:extLst>
      <p:ext uri="{BB962C8B-B14F-4D97-AF65-F5344CB8AC3E}">
        <p14:creationId xmlns:p14="http://schemas.microsoft.com/office/powerpoint/2010/main" val="1978305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350CB67-4BB2-9B3B-4103-231594C1951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1A4CBE85-03F7-D487-07C5-EFC6FFEF143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28A07C1-C872-E8CA-55DC-9276B8C37099}"/>
              </a:ext>
            </a:extLst>
          </p:cNvPr>
          <p:cNvSpPr>
            <a:spLocks noGrp="1"/>
          </p:cNvSpPr>
          <p:nvPr>
            <p:ph type="dt" sz="half" idx="10"/>
          </p:nvPr>
        </p:nvSpPr>
        <p:spPr/>
        <p:txBody>
          <a:bodyPr/>
          <a:lstStyle/>
          <a:p>
            <a:fld id="{912C29F5-65F2-45C9-A298-5AFEE651DE39}" type="datetimeFigureOut">
              <a:rPr lang="en-AU" smtClean="0"/>
              <a:t>16/04/2025</a:t>
            </a:fld>
            <a:endParaRPr lang="en-AU"/>
          </a:p>
        </p:txBody>
      </p:sp>
      <p:sp>
        <p:nvSpPr>
          <p:cNvPr id="5" name="Footer Placeholder 4">
            <a:extLst>
              <a:ext uri="{FF2B5EF4-FFF2-40B4-BE49-F238E27FC236}">
                <a16:creationId xmlns:a16="http://schemas.microsoft.com/office/drawing/2014/main" id="{EB7805D6-31E3-11DC-11E6-5B034795B6C9}"/>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CAF33C5-5576-DDEA-26CC-FF4CCF517E29}"/>
              </a:ext>
            </a:extLst>
          </p:cNvPr>
          <p:cNvSpPr>
            <a:spLocks noGrp="1"/>
          </p:cNvSpPr>
          <p:nvPr>
            <p:ph type="sldNum" sz="quarter" idx="12"/>
          </p:nvPr>
        </p:nvSpPr>
        <p:spPr/>
        <p:txBody>
          <a:bodyPr/>
          <a:lstStyle/>
          <a:p>
            <a:fld id="{CE92F3D9-0CD3-450A-AC9B-F65CEFC2AC83}" type="slidenum">
              <a:rPr lang="en-AU" smtClean="0"/>
              <a:t>‹#›</a:t>
            </a:fld>
            <a:endParaRPr lang="en-AU"/>
          </a:p>
        </p:txBody>
      </p:sp>
    </p:spTree>
    <p:extLst>
      <p:ext uri="{BB962C8B-B14F-4D97-AF65-F5344CB8AC3E}">
        <p14:creationId xmlns:p14="http://schemas.microsoft.com/office/powerpoint/2010/main" val="3757673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32194-D467-E8E9-FDE4-80262E352D3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9BEDC08E-9604-2B08-F252-4B3AFC2933F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05C2767-D0D6-210D-776A-2B1398783E2E}"/>
              </a:ext>
            </a:extLst>
          </p:cNvPr>
          <p:cNvSpPr>
            <a:spLocks noGrp="1"/>
          </p:cNvSpPr>
          <p:nvPr>
            <p:ph type="dt" sz="half" idx="10"/>
          </p:nvPr>
        </p:nvSpPr>
        <p:spPr/>
        <p:txBody>
          <a:bodyPr/>
          <a:lstStyle/>
          <a:p>
            <a:fld id="{912C29F5-65F2-45C9-A298-5AFEE651DE39}" type="datetimeFigureOut">
              <a:rPr lang="en-AU" smtClean="0"/>
              <a:t>16/04/2025</a:t>
            </a:fld>
            <a:endParaRPr lang="en-AU"/>
          </a:p>
        </p:txBody>
      </p:sp>
      <p:sp>
        <p:nvSpPr>
          <p:cNvPr id="5" name="Footer Placeholder 4">
            <a:extLst>
              <a:ext uri="{FF2B5EF4-FFF2-40B4-BE49-F238E27FC236}">
                <a16:creationId xmlns:a16="http://schemas.microsoft.com/office/drawing/2014/main" id="{C4714740-02C6-9F5B-C6C2-4AF5E202574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C1BD38A-7D9D-677A-8ADC-C0DD20E35C4B}"/>
              </a:ext>
            </a:extLst>
          </p:cNvPr>
          <p:cNvSpPr>
            <a:spLocks noGrp="1"/>
          </p:cNvSpPr>
          <p:nvPr>
            <p:ph type="sldNum" sz="quarter" idx="12"/>
          </p:nvPr>
        </p:nvSpPr>
        <p:spPr/>
        <p:txBody>
          <a:bodyPr/>
          <a:lstStyle/>
          <a:p>
            <a:fld id="{CE92F3D9-0CD3-450A-AC9B-F65CEFC2AC83}" type="slidenum">
              <a:rPr lang="en-AU" smtClean="0"/>
              <a:t>‹#›</a:t>
            </a:fld>
            <a:endParaRPr lang="en-AU"/>
          </a:p>
        </p:txBody>
      </p:sp>
    </p:spTree>
    <p:extLst>
      <p:ext uri="{BB962C8B-B14F-4D97-AF65-F5344CB8AC3E}">
        <p14:creationId xmlns:p14="http://schemas.microsoft.com/office/powerpoint/2010/main" val="2711119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76197-829F-2467-0B27-375BF92D8F8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B6F123C4-0B5E-02A3-57FF-71204DE8990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BDD19A7-74A3-DCC1-2689-867C2AE37FA0}"/>
              </a:ext>
            </a:extLst>
          </p:cNvPr>
          <p:cNvSpPr>
            <a:spLocks noGrp="1"/>
          </p:cNvSpPr>
          <p:nvPr>
            <p:ph type="dt" sz="half" idx="10"/>
          </p:nvPr>
        </p:nvSpPr>
        <p:spPr/>
        <p:txBody>
          <a:bodyPr/>
          <a:lstStyle/>
          <a:p>
            <a:fld id="{912C29F5-65F2-45C9-A298-5AFEE651DE39}" type="datetimeFigureOut">
              <a:rPr lang="en-AU" smtClean="0"/>
              <a:t>16/04/2025</a:t>
            </a:fld>
            <a:endParaRPr lang="en-AU"/>
          </a:p>
        </p:txBody>
      </p:sp>
      <p:sp>
        <p:nvSpPr>
          <p:cNvPr id="5" name="Footer Placeholder 4">
            <a:extLst>
              <a:ext uri="{FF2B5EF4-FFF2-40B4-BE49-F238E27FC236}">
                <a16:creationId xmlns:a16="http://schemas.microsoft.com/office/drawing/2014/main" id="{45C5B586-E633-D1FC-D5AE-B727B2DA7533}"/>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D13E8DE-1329-DC32-37DF-5E3E7E4A7987}"/>
              </a:ext>
            </a:extLst>
          </p:cNvPr>
          <p:cNvSpPr>
            <a:spLocks noGrp="1"/>
          </p:cNvSpPr>
          <p:nvPr>
            <p:ph type="sldNum" sz="quarter" idx="12"/>
          </p:nvPr>
        </p:nvSpPr>
        <p:spPr/>
        <p:txBody>
          <a:bodyPr/>
          <a:lstStyle/>
          <a:p>
            <a:fld id="{CE92F3D9-0CD3-450A-AC9B-F65CEFC2AC83}" type="slidenum">
              <a:rPr lang="en-AU" smtClean="0"/>
              <a:t>‹#›</a:t>
            </a:fld>
            <a:endParaRPr lang="en-AU"/>
          </a:p>
        </p:txBody>
      </p:sp>
    </p:spTree>
    <p:extLst>
      <p:ext uri="{BB962C8B-B14F-4D97-AF65-F5344CB8AC3E}">
        <p14:creationId xmlns:p14="http://schemas.microsoft.com/office/powerpoint/2010/main" val="1865124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B614C-4B86-24C0-E506-10E782BB79F5}"/>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BFEFA05B-2133-3956-0D64-3009E1EC919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A7F7339A-896C-8582-21D7-42858D8C689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CB04EACD-B2CA-9C69-6993-E0128F7B4194}"/>
              </a:ext>
            </a:extLst>
          </p:cNvPr>
          <p:cNvSpPr>
            <a:spLocks noGrp="1"/>
          </p:cNvSpPr>
          <p:nvPr>
            <p:ph type="dt" sz="half" idx="10"/>
          </p:nvPr>
        </p:nvSpPr>
        <p:spPr/>
        <p:txBody>
          <a:bodyPr/>
          <a:lstStyle/>
          <a:p>
            <a:fld id="{912C29F5-65F2-45C9-A298-5AFEE651DE39}" type="datetimeFigureOut">
              <a:rPr lang="en-AU" smtClean="0"/>
              <a:t>16/04/2025</a:t>
            </a:fld>
            <a:endParaRPr lang="en-AU"/>
          </a:p>
        </p:txBody>
      </p:sp>
      <p:sp>
        <p:nvSpPr>
          <p:cNvPr id="6" name="Footer Placeholder 5">
            <a:extLst>
              <a:ext uri="{FF2B5EF4-FFF2-40B4-BE49-F238E27FC236}">
                <a16:creationId xmlns:a16="http://schemas.microsoft.com/office/drawing/2014/main" id="{B3EBBCEA-DD04-2299-ECBF-B9C8F66F8668}"/>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2CF73604-1754-C6BC-8BE7-1B5C1A075F6D}"/>
              </a:ext>
            </a:extLst>
          </p:cNvPr>
          <p:cNvSpPr>
            <a:spLocks noGrp="1"/>
          </p:cNvSpPr>
          <p:nvPr>
            <p:ph type="sldNum" sz="quarter" idx="12"/>
          </p:nvPr>
        </p:nvSpPr>
        <p:spPr/>
        <p:txBody>
          <a:bodyPr/>
          <a:lstStyle/>
          <a:p>
            <a:fld id="{CE92F3D9-0CD3-450A-AC9B-F65CEFC2AC83}" type="slidenum">
              <a:rPr lang="en-AU" smtClean="0"/>
              <a:t>‹#›</a:t>
            </a:fld>
            <a:endParaRPr lang="en-AU"/>
          </a:p>
        </p:txBody>
      </p:sp>
    </p:spTree>
    <p:extLst>
      <p:ext uri="{BB962C8B-B14F-4D97-AF65-F5344CB8AC3E}">
        <p14:creationId xmlns:p14="http://schemas.microsoft.com/office/powerpoint/2010/main" val="3944057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8146E-1244-B51C-A9B0-D55C588983D0}"/>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913475B5-1C0C-E12C-16F1-51A732971E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BF5160A-FC0D-94D4-2EB9-6BE46276765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4F7043E7-7C66-0382-7D84-37EC3BFFA13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F8FFE52-A925-1381-C926-F17915B84FB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4D41E576-D49C-D0D7-5257-E0E1C5B0A832}"/>
              </a:ext>
            </a:extLst>
          </p:cNvPr>
          <p:cNvSpPr>
            <a:spLocks noGrp="1"/>
          </p:cNvSpPr>
          <p:nvPr>
            <p:ph type="dt" sz="half" idx="10"/>
          </p:nvPr>
        </p:nvSpPr>
        <p:spPr/>
        <p:txBody>
          <a:bodyPr/>
          <a:lstStyle/>
          <a:p>
            <a:fld id="{912C29F5-65F2-45C9-A298-5AFEE651DE39}" type="datetimeFigureOut">
              <a:rPr lang="en-AU" smtClean="0"/>
              <a:t>16/04/2025</a:t>
            </a:fld>
            <a:endParaRPr lang="en-AU"/>
          </a:p>
        </p:txBody>
      </p:sp>
      <p:sp>
        <p:nvSpPr>
          <p:cNvPr id="8" name="Footer Placeholder 7">
            <a:extLst>
              <a:ext uri="{FF2B5EF4-FFF2-40B4-BE49-F238E27FC236}">
                <a16:creationId xmlns:a16="http://schemas.microsoft.com/office/drawing/2014/main" id="{4AE061F1-A009-6913-3963-39F8176721BA}"/>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E5DF20E0-C828-7D33-DCDB-9F134199A5E1}"/>
              </a:ext>
            </a:extLst>
          </p:cNvPr>
          <p:cNvSpPr>
            <a:spLocks noGrp="1"/>
          </p:cNvSpPr>
          <p:nvPr>
            <p:ph type="sldNum" sz="quarter" idx="12"/>
          </p:nvPr>
        </p:nvSpPr>
        <p:spPr/>
        <p:txBody>
          <a:bodyPr/>
          <a:lstStyle/>
          <a:p>
            <a:fld id="{CE92F3D9-0CD3-450A-AC9B-F65CEFC2AC83}" type="slidenum">
              <a:rPr lang="en-AU" smtClean="0"/>
              <a:t>‹#›</a:t>
            </a:fld>
            <a:endParaRPr lang="en-AU"/>
          </a:p>
        </p:txBody>
      </p:sp>
    </p:spTree>
    <p:extLst>
      <p:ext uri="{BB962C8B-B14F-4D97-AF65-F5344CB8AC3E}">
        <p14:creationId xmlns:p14="http://schemas.microsoft.com/office/powerpoint/2010/main" val="529184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0C600-B46B-596F-E5F8-C8C292792D0E}"/>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705F439A-C45D-A237-B687-1C4634290F11}"/>
              </a:ext>
            </a:extLst>
          </p:cNvPr>
          <p:cNvSpPr>
            <a:spLocks noGrp="1"/>
          </p:cNvSpPr>
          <p:nvPr>
            <p:ph type="dt" sz="half" idx="10"/>
          </p:nvPr>
        </p:nvSpPr>
        <p:spPr/>
        <p:txBody>
          <a:bodyPr/>
          <a:lstStyle/>
          <a:p>
            <a:fld id="{912C29F5-65F2-45C9-A298-5AFEE651DE39}" type="datetimeFigureOut">
              <a:rPr lang="en-AU" smtClean="0"/>
              <a:t>16/04/2025</a:t>
            </a:fld>
            <a:endParaRPr lang="en-AU"/>
          </a:p>
        </p:txBody>
      </p:sp>
      <p:sp>
        <p:nvSpPr>
          <p:cNvPr id="4" name="Footer Placeholder 3">
            <a:extLst>
              <a:ext uri="{FF2B5EF4-FFF2-40B4-BE49-F238E27FC236}">
                <a16:creationId xmlns:a16="http://schemas.microsoft.com/office/drawing/2014/main" id="{02902D4A-D493-787A-05B2-31E6CB730B23}"/>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BC7EF83C-EFA9-BD06-3169-9B805A485F6E}"/>
              </a:ext>
            </a:extLst>
          </p:cNvPr>
          <p:cNvSpPr>
            <a:spLocks noGrp="1"/>
          </p:cNvSpPr>
          <p:nvPr>
            <p:ph type="sldNum" sz="quarter" idx="12"/>
          </p:nvPr>
        </p:nvSpPr>
        <p:spPr/>
        <p:txBody>
          <a:bodyPr/>
          <a:lstStyle/>
          <a:p>
            <a:fld id="{CE92F3D9-0CD3-450A-AC9B-F65CEFC2AC83}" type="slidenum">
              <a:rPr lang="en-AU" smtClean="0"/>
              <a:t>‹#›</a:t>
            </a:fld>
            <a:endParaRPr lang="en-AU"/>
          </a:p>
        </p:txBody>
      </p:sp>
    </p:spTree>
    <p:extLst>
      <p:ext uri="{BB962C8B-B14F-4D97-AF65-F5344CB8AC3E}">
        <p14:creationId xmlns:p14="http://schemas.microsoft.com/office/powerpoint/2010/main" val="888925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1DBEE02-2034-72FB-B960-329D0F762C51}"/>
              </a:ext>
            </a:extLst>
          </p:cNvPr>
          <p:cNvSpPr>
            <a:spLocks noGrp="1"/>
          </p:cNvSpPr>
          <p:nvPr>
            <p:ph type="dt" sz="half" idx="10"/>
          </p:nvPr>
        </p:nvSpPr>
        <p:spPr/>
        <p:txBody>
          <a:bodyPr/>
          <a:lstStyle/>
          <a:p>
            <a:fld id="{912C29F5-65F2-45C9-A298-5AFEE651DE39}" type="datetimeFigureOut">
              <a:rPr lang="en-AU" smtClean="0"/>
              <a:t>16/04/2025</a:t>
            </a:fld>
            <a:endParaRPr lang="en-AU"/>
          </a:p>
        </p:txBody>
      </p:sp>
      <p:sp>
        <p:nvSpPr>
          <p:cNvPr id="3" name="Footer Placeholder 2">
            <a:extLst>
              <a:ext uri="{FF2B5EF4-FFF2-40B4-BE49-F238E27FC236}">
                <a16:creationId xmlns:a16="http://schemas.microsoft.com/office/drawing/2014/main" id="{6EA1E793-9302-DEED-72F2-7FD51D58769E}"/>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76B6FBB2-387E-1DA8-5D5A-6AC5A24B3769}"/>
              </a:ext>
            </a:extLst>
          </p:cNvPr>
          <p:cNvSpPr>
            <a:spLocks noGrp="1"/>
          </p:cNvSpPr>
          <p:nvPr>
            <p:ph type="sldNum" sz="quarter" idx="12"/>
          </p:nvPr>
        </p:nvSpPr>
        <p:spPr/>
        <p:txBody>
          <a:bodyPr/>
          <a:lstStyle/>
          <a:p>
            <a:fld id="{CE92F3D9-0CD3-450A-AC9B-F65CEFC2AC83}" type="slidenum">
              <a:rPr lang="en-AU" smtClean="0"/>
              <a:t>‹#›</a:t>
            </a:fld>
            <a:endParaRPr lang="en-AU"/>
          </a:p>
        </p:txBody>
      </p:sp>
    </p:spTree>
    <p:extLst>
      <p:ext uri="{BB962C8B-B14F-4D97-AF65-F5344CB8AC3E}">
        <p14:creationId xmlns:p14="http://schemas.microsoft.com/office/powerpoint/2010/main" val="2135500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558A0-4564-94C8-F5B0-92DF999F04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F050D11D-3700-C270-1586-67A4DF472FD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56F834C0-E883-C461-8A93-75D13FEEAA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51E9E6-A242-E992-E7F7-732BD1C0C045}"/>
              </a:ext>
            </a:extLst>
          </p:cNvPr>
          <p:cNvSpPr>
            <a:spLocks noGrp="1"/>
          </p:cNvSpPr>
          <p:nvPr>
            <p:ph type="dt" sz="half" idx="10"/>
          </p:nvPr>
        </p:nvSpPr>
        <p:spPr/>
        <p:txBody>
          <a:bodyPr/>
          <a:lstStyle/>
          <a:p>
            <a:fld id="{912C29F5-65F2-45C9-A298-5AFEE651DE39}" type="datetimeFigureOut">
              <a:rPr lang="en-AU" smtClean="0"/>
              <a:t>16/04/2025</a:t>
            </a:fld>
            <a:endParaRPr lang="en-AU"/>
          </a:p>
        </p:txBody>
      </p:sp>
      <p:sp>
        <p:nvSpPr>
          <p:cNvPr id="6" name="Footer Placeholder 5">
            <a:extLst>
              <a:ext uri="{FF2B5EF4-FFF2-40B4-BE49-F238E27FC236}">
                <a16:creationId xmlns:a16="http://schemas.microsoft.com/office/drawing/2014/main" id="{E97EE04E-4834-705B-9B9A-2CDF5E8521D6}"/>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4B9F8804-D624-7757-54D7-C3971CC8F3D8}"/>
              </a:ext>
            </a:extLst>
          </p:cNvPr>
          <p:cNvSpPr>
            <a:spLocks noGrp="1"/>
          </p:cNvSpPr>
          <p:nvPr>
            <p:ph type="sldNum" sz="quarter" idx="12"/>
          </p:nvPr>
        </p:nvSpPr>
        <p:spPr/>
        <p:txBody>
          <a:bodyPr/>
          <a:lstStyle/>
          <a:p>
            <a:fld id="{CE92F3D9-0CD3-450A-AC9B-F65CEFC2AC83}" type="slidenum">
              <a:rPr lang="en-AU" smtClean="0"/>
              <a:t>‹#›</a:t>
            </a:fld>
            <a:endParaRPr lang="en-AU"/>
          </a:p>
        </p:txBody>
      </p:sp>
    </p:spTree>
    <p:extLst>
      <p:ext uri="{BB962C8B-B14F-4D97-AF65-F5344CB8AC3E}">
        <p14:creationId xmlns:p14="http://schemas.microsoft.com/office/powerpoint/2010/main" val="37603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ADE55-B147-B4A3-0773-4C458C8307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91413235-481C-B3D2-53B4-063660DC36C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167517DD-F064-D462-8AE1-E0BFDC0188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A6B5652-4D7E-1AC4-A659-3187BB262161}"/>
              </a:ext>
            </a:extLst>
          </p:cNvPr>
          <p:cNvSpPr>
            <a:spLocks noGrp="1"/>
          </p:cNvSpPr>
          <p:nvPr>
            <p:ph type="dt" sz="half" idx="10"/>
          </p:nvPr>
        </p:nvSpPr>
        <p:spPr/>
        <p:txBody>
          <a:bodyPr/>
          <a:lstStyle/>
          <a:p>
            <a:fld id="{912C29F5-65F2-45C9-A298-5AFEE651DE39}" type="datetimeFigureOut">
              <a:rPr lang="en-AU" smtClean="0"/>
              <a:t>16/04/2025</a:t>
            </a:fld>
            <a:endParaRPr lang="en-AU"/>
          </a:p>
        </p:txBody>
      </p:sp>
      <p:sp>
        <p:nvSpPr>
          <p:cNvPr id="6" name="Footer Placeholder 5">
            <a:extLst>
              <a:ext uri="{FF2B5EF4-FFF2-40B4-BE49-F238E27FC236}">
                <a16:creationId xmlns:a16="http://schemas.microsoft.com/office/drawing/2014/main" id="{D5F4A5F1-5FC8-D97A-D5E2-707A91DFCAF9}"/>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F2D8EAA6-A9BB-69C0-E150-F55F21512C2A}"/>
              </a:ext>
            </a:extLst>
          </p:cNvPr>
          <p:cNvSpPr>
            <a:spLocks noGrp="1"/>
          </p:cNvSpPr>
          <p:nvPr>
            <p:ph type="sldNum" sz="quarter" idx="12"/>
          </p:nvPr>
        </p:nvSpPr>
        <p:spPr/>
        <p:txBody>
          <a:bodyPr/>
          <a:lstStyle/>
          <a:p>
            <a:fld id="{CE92F3D9-0CD3-450A-AC9B-F65CEFC2AC83}" type="slidenum">
              <a:rPr lang="en-AU" smtClean="0"/>
              <a:t>‹#›</a:t>
            </a:fld>
            <a:endParaRPr lang="en-AU"/>
          </a:p>
        </p:txBody>
      </p:sp>
    </p:spTree>
    <p:extLst>
      <p:ext uri="{BB962C8B-B14F-4D97-AF65-F5344CB8AC3E}">
        <p14:creationId xmlns:p14="http://schemas.microsoft.com/office/powerpoint/2010/main" val="30960445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21A3BAF-9814-BD15-BC19-B24E0FB38F3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06E3DB93-FC17-33F2-C9E9-403860D196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4B95785-0896-1D8C-1195-A300272F77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12C29F5-65F2-45C9-A298-5AFEE651DE39}" type="datetimeFigureOut">
              <a:rPr lang="en-AU" smtClean="0"/>
              <a:t>16/04/2025</a:t>
            </a:fld>
            <a:endParaRPr lang="en-AU"/>
          </a:p>
        </p:txBody>
      </p:sp>
      <p:sp>
        <p:nvSpPr>
          <p:cNvPr id="5" name="Footer Placeholder 4">
            <a:extLst>
              <a:ext uri="{FF2B5EF4-FFF2-40B4-BE49-F238E27FC236}">
                <a16:creationId xmlns:a16="http://schemas.microsoft.com/office/drawing/2014/main" id="{6492FA30-6CAA-2CE5-16B3-218332855C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AU"/>
          </a:p>
        </p:txBody>
      </p:sp>
      <p:sp>
        <p:nvSpPr>
          <p:cNvPr id="6" name="Slide Number Placeholder 5">
            <a:extLst>
              <a:ext uri="{FF2B5EF4-FFF2-40B4-BE49-F238E27FC236}">
                <a16:creationId xmlns:a16="http://schemas.microsoft.com/office/drawing/2014/main" id="{7AC75D2B-AD4C-24BC-A388-87C02A36D8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E92F3D9-0CD3-450A-AC9B-F65CEFC2AC83}" type="slidenum">
              <a:rPr lang="en-AU" smtClean="0"/>
              <a:t>‹#›</a:t>
            </a:fld>
            <a:endParaRPr lang="en-AU"/>
          </a:p>
        </p:txBody>
      </p:sp>
    </p:spTree>
    <p:extLst>
      <p:ext uri="{BB962C8B-B14F-4D97-AF65-F5344CB8AC3E}">
        <p14:creationId xmlns:p14="http://schemas.microsoft.com/office/powerpoint/2010/main" val="29953233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FCEA23C-B394-7846-CE51-DA34FD85749D}"/>
              </a:ext>
            </a:extLst>
          </p:cNvPr>
          <p:cNvSpPr txBox="1"/>
          <p:nvPr/>
        </p:nvSpPr>
        <p:spPr>
          <a:xfrm>
            <a:off x="899769" y="1046074"/>
            <a:ext cx="9985248" cy="4524315"/>
          </a:xfrm>
          <a:prstGeom prst="rect">
            <a:avLst/>
          </a:prstGeom>
          <a:noFill/>
        </p:spPr>
        <p:txBody>
          <a:bodyPr wrap="square">
            <a:spAutoFit/>
          </a:bodyPr>
          <a:lstStyle/>
          <a:p>
            <a:r>
              <a:rPr lang="en-AU" dirty="0"/>
              <a:t>This presentation is focussed on the impacts of subject amendments, in particular with reference to </a:t>
            </a:r>
            <a:r>
              <a:rPr lang="en-AU" b="1" u="sng" dirty="0"/>
              <a:t>precincts</a:t>
            </a:r>
            <a:r>
              <a:rPr lang="en-AU" dirty="0"/>
              <a:t> (VC267 and VC257).</a:t>
            </a:r>
          </a:p>
          <a:p>
            <a:r>
              <a:rPr lang="en-AU" dirty="0"/>
              <a:t> </a:t>
            </a:r>
          </a:p>
          <a:p>
            <a:r>
              <a:rPr lang="en-AU" dirty="0"/>
              <a:t>This particularly refers to their capacity to delivery urban renewal through precincts redevelopment with regard to the following Objectives listed under section 4 of the </a:t>
            </a:r>
            <a:r>
              <a:rPr lang="en-AU" i="1" dirty="0"/>
              <a:t>P&amp;E Act </a:t>
            </a:r>
            <a:r>
              <a:rPr lang="en-AU" dirty="0"/>
              <a:t>1987:</a:t>
            </a:r>
          </a:p>
          <a:p>
            <a:endParaRPr lang="en-AU" dirty="0"/>
          </a:p>
          <a:p>
            <a:pPr lvl="1"/>
            <a:r>
              <a:rPr lang="en-AU" dirty="0"/>
              <a:t>s4.1(a) to provide for the fair, orderly, economic and sustainable use, and development of land</a:t>
            </a:r>
          </a:p>
          <a:p>
            <a:pPr lvl="1"/>
            <a:endParaRPr lang="en-AU" dirty="0"/>
          </a:p>
          <a:p>
            <a:pPr lvl="1"/>
            <a:r>
              <a:rPr lang="en-AU" dirty="0"/>
              <a:t>s4.1(e) </a:t>
            </a:r>
            <a:r>
              <a:rPr lang="en-US" dirty="0"/>
              <a:t>to protect public utilities and other assets and enable the orderly provision and co-ordination of public utilities and other facilities for the benefit of the community</a:t>
            </a:r>
          </a:p>
          <a:p>
            <a:pPr lvl="1"/>
            <a:endParaRPr lang="en-US" dirty="0"/>
          </a:p>
          <a:p>
            <a:pPr lvl="1"/>
            <a:r>
              <a:rPr lang="en-US" dirty="0"/>
              <a:t>s4.1 (g) to balance the present and future interests of</a:t>
            </a:r>
          </a:p>
          <a:p>
            <a:pPr lvl="1"/>
            <a:r>
              <a:rPr lang="en-US" dirty="0"/>
              <a:t>all Victorians</a:t>
            </a:r>
          </a:p>
          <a:p>
            <a:pPr lvl="1"/>
            <a:endParaRPr lang="en-US" dirty="0"/>
          </a:p>
          <a:p>
            <a:pPr lvl="1"/>
            <a:r>
              <a:rPr lang="en-US" dirty="0"/>
              <a:t>s4.2 (g) to encourage the achievement of planning objectives through positive actions by responsible authorities and planning authorities</a:t>
            </a:r>
            <a:endParaRPr lang="en-AU" dirty="0"/>
          </a:p>
        </p:txBody>
      </p:sp>
      <p:sp>
        <p:nvSpPr>
          <p:cNvPr id="6" name="TextBox 5">
            <a:extLst>
              <a:ext uri="{FF2B5EF4-FFF2-40B4-BE49-F238E27FC236}">
                <a16:creationId xmlns:a16="http://schemas.microsoft.com/office/drawing/2014/main" id="{EBA807CD-6C7B-21E3-223B-413CBF8BAF3F}"/>
              </a:ext>
            </a:extLst>
          </p:cNvPr>
          <p:cNvSpPr txBox="1"/>
          <p:nvPr/>
        </p:nvSpPr>
        <p:spPr>
          <a:xfrm>
            <a:off x="263346" y="6203290"/>
            <a:ext cx="5451429" cy="461665"/>
          </a:xfrm>
          <a:prstGeom prst="rect">
            <a:avLst/>
          </a:prstGeom>
          <a:noFill/>
        </p:spPr>
        <p:txBody>
          <a:bodyPr wrap="none" rtlCol="0">
            <a:spAutoFit/>
          </a:bodyPr>
          <a:lstStyle/>
          <a:p>
            <a:r>
              <a:rPr lang="en-AU" sz="1200" dirty="0">
                <a:solidFill>
                  <a:schemeClr val="tx1">
                    <a:lumMod val="50000"/>
                    <a:lumOff val="50000"/>
                  </a:schemeClr>
                </a:solidFill>
              </a:rPr>
              <a:t>Andrew Butt – Presentation to </a:t>
            </a:r>
            <a:r>
              <a:rPr lang="en-US" sz="1200" dirty="0">
                <a:solidFill>
                  <a:schemeClr val="tx1">
                    <a:lumMod val="50000"/>
                    <a:lumOff val="50000"/>
                  </a:schemeClr>
                </a:solidFill>
              </a:rPr>
              <a:t>Select Committee on Victoria Planning Provisions</a:t>
            </a:r>
          </a:p>
          <a:p>
            <a:r>
              <a:rPr lang="en-US" sz="1200" dirty="0">
                <a:solidFill>
                  <a:schemeClr val="tx1">
                    <a:lumMod val="50000"/>
                    <a:lumOff val="50000"/>
                  </a:schemeClr>
                </a:solidFill>
              </a:rPr>
              <a:t>Amendments VC257, VC267 and VC274 – 17 April 2025</a:t>
            </a:r>
            <a:endParaRPr lang="en-AU" sz="1200" dirty="0">
              <a:solidFill>
                <a:schemeClr val="tx1">
                  <a:lumMod val="50000"/>
                  <a:lumOff val="50000"/>
                </a:schemeClr>
              </a:solidFill>
            </a:endParaRPr>
          </a:p>
        </p:txBody>
      </p:sp>
    </p:spTree>
    <p:extLst>
      <p:ext uri="{BB962C8B-B14F-4D97-AF65-F5344CB8AC3E}">
        <p14:creationId xmlns:p14="http://schemas.microsoft.com/office/powerpoint/2010/main" val="1240945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4C238B-A125-8074-0844-AD454C925573}"/>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DEFBCA39-1EFF-6637-DB04-EC1B11D3A201}"/>
              </a:ext>
            </a:extLst>
          </p:cNvPr>
          <p:cNvSpPr txBox="1"/>
          <p:nvPr/>
        </p:nvSpPr>
        <p:spPr>
          <a:xfrm>
            <a:off x="891119" y="620539"/>
            <a:ext cx="10445237" cy="5616922"/>
          </a:xfrm>
          <a:prstGeom prst="rect">
            <a:avLst/>
          </a:prstGeom>
          <a:noFill/>
        </p:spPr>
        <p:txBody>
          <a:bodyPr wrap="square">
            <a:spAutoFit/>
          </a:bodyPr>
          <a:lstStyle/>
          <a:p>
            <a:pPr>
              <a:spcBef>
                <a:spcPts val="600"/>
              </a:spcBef>
            </a:pPr>
            <a:r>
              <a:rPr lang="en-AU" dirty="0"/>
              <a:t>General Observations:</a:t>
            </a:r>
          </a:p>
          <a:p>
            <a:pPr>
              <a:spcBef>
                <a:spcPts val="600"/>
              </a:spcBef>
            </a:pPr>
            <a:endParaRPr lang="en-AU" dirty="0"/>
          </a:p>
          <a:p>
            <a:pPr marL="285750" indent="-285750">
              <a:spcBef>
                <a:spcPts val="600"/>
              </a:spcBef>
              <a:buFont typeface="Arial" panose="020B0604020202020204" pitchFamily="34" charset="0"/>
              <a:buChar char="•"/>
            </a:pPr>
            <a:r>
              <a:rPr lang="en-AU" dirty="0"/>
              <a:t>Welcome move by the government to address strategic urban infill and recognise (and normalise) a greater range of ‘standard’ dwelling types through the planning system </a:t>
            </a:r>
          </a:p>
          <a:p>
            <a:pPr marL="285750" indent="-285750">
              <a:spcBef>
                <a:spcPts val="600"/>
              </a:spcBef>
              <a:buFont typeface="Arial" panose="020B0604020202020204" pitchFamily="34" charset="0"/>
              <a:buChar char="•"/>
            </a:pPr>
            <a:r>
              <a:rPr lang="en-AU" dirty="0"/>
              <a:t>Planning reform is significant in addressing housing and urban renewal, but is framed in a wider context of housing finance, infrastructure provision and demographic change in Victoria</a:t>
            </a:r>
          </a:p>
          <a:p>
            <a:pPr marL="285750" indent="-285750">
              <a:spcBef>
                <a:spcPts val="600"/>
              </a:spcBef>
              <a:buFont typeface="Arial" panose="020B0604020202020204" pitchFamily="34" charset="0"/>
              <a:buChar char="•"/>
            </a:pPr>
            <a:r>
              <a:rPr lang="en-AU" dirty="0"/>
              <a:t>Evidence that fast-tracked planning permits in middle Melbourne are a small factor in the delivery of an affordable and desirable medium/higher density housing product</a:t>
            </a:r>
          </a:p>
          <a:p>
            <a:pPr marL="285750" indent="-285750">
              <a:spcBef>
                <a:spcPts val="600"/>
              </a:spcBef>
              <a:buFont typeface="Arial" panose="020B0604020202020204" pitchFamily="34" charset="0"/>
              <a:buChar char="•"/>
            </a:pPr>
            <a:r>
              <a:rPr lang="en-AU" dirty="0"/>
              <a:t>It is unclear if changes presented through </a:t>
            </a:r>
          </a:p>
          <a:p>
            <a:pPr marL="285750" indent="-285750">
              <a:spcBef>
                <a:spcPts val="600"/>
              </a:spcBef>
              <a:buFont typeface="Arial" panose="020B0604020202020204" pitchFamily="34" charset="0"/>
              <a:buChar char="•"/>
            </a:pPr>
            <a:r>
              <a:rPr lang="en-AU" dirty="0"/>
              <a:t>Removal of review rights in various situations risks undermining community engagement in planning (and demonstrably changes an 80 year old approach) and the necessary social licence for demonstrable restructuring of residential areas across Victoria – the removal of character considerations and the application of broad precinct approaches undermines long-developed local government approach to context-specific strategy</a:t>
            </a:r>
          </a:p>
          <a:p>
            <a:pPr marL="285750" indent="-285750">
              <a:spcBef>
                <a:spcPts val="600"/>
              </a:spcBef>
              <a:buFont typeface="Arial" panose="020B0604020202020204" pitchFamily="34" charset="0"/>
              <a:buChar char="•"/>
            </a:pPr>
            <a:r>
              <a:rPr lang="en-AU" dirty="0"/>
              <a:t>The (extreme) housing focus fails to fully recognise infrastructure (social and physical) as essential to orderly planning and good community outcomes – it puts pressure on utilities and infrastructure without an adequate planning model</a:t>
            </a:r>
          </a:p>
          <a:p>
            <a:pPr marL="285750" indent="-285750">
              <a:buFont typeface="Arial" panose="020B0604020202020204" pitchFamily="34" charset="0"/>
              <a:buChar char="•"/>
            </a:pPr>
            <a:endParaRPr lang="en-AU" dirty="0"/>
          </a:p>
        </p:txBody>
      </p:sp>
      <p:sp>
        <p:nvSpPr>
          <p:cNvPr id="2" name="TextBox 1">
            <a:extLst>
              <a:ext uri="{FF2B5EF4-FFF2-40B4-BE49-F238E27FC236}">
                <a16:creationId xmlns:a16="http://schemas.microsoft.com/office/drawing/2014/main" id="{EA15E760-AD91-E107-1581-642A61E3F587}"/>
              </a:ext>
            </a:extLst>
          </p:cNvPr>
          <p:cNvSpPr txBox="1"/>
          <p:nvPr/>
        </p:nvSpPr>
        <p:spPr>
          <a:xfrm>
            <a:off x="263346" y="6203290"/>
            <a:ext cx="5451429" cy="461665"/>
          </a:xfrm>
          <a:prstGeom prst="rect">
            <a:avLst/>
          </a:prstGeom>
          <a:noFill/>
        </p:spPr>
        <p:txBody>
          <a:bodyPr wrap="none" rtlCol="0">
            <a:spAutoFit/>
          </a:bodyPr>
          <a:lstStyle/>
          <a:p>
            <a:r>
              <a:rPr lang="en-AU" sz="1200" dirty="0">
                <a:solidFill>
                  <a:schemeClr val="tx1">
                    <a:lumMod val="50000"/>
                    <a:lumOff val="50000"/>
                  </a:schemeClr>
                </a:solidFill>
              </a:rPr>
              <a:t>Andrew Butt – Presentation to </a:t>
            </a:r>
            <a:r>
              <a:rPr lang="en-US" sz="1200" dirty="0">
                <a:solidFill>
                  <a:schemeClr val="tx1">
                    <a:lumMod val="50000"/>
                    <a:lumOff val="50000"/>
                  </a:schemeClr>
                </a:solidFill>
              </a:rPr>
              <a:t>Select Committee on Victoria Planning Provisions</a:t>
            </a:r>
          </a:p>
          <a:p>
            <a:r>
              <a:rPr lang="en-US" sz="1200" dirty="0">
                <a:solidFill>
                  <a:schemeClr val="tx1">
                    <a:lumMod val="50000"/>
                    <a:lumOff val="50000"/>
                  </a:schemeClr>
                </a:solidFill>
              </a:rPr>
              <a:t>Amendments VC257, VC267 and VC274 – 17 April 2025</a:t>
            </a:r>
            <a:endParaRPr lang="en-AU" sz="1200" dirty="0">
              <a:solidFill>
                <a:schemeClr val="tx1">
                  <a:lumMod val="50000"/>
                  <a:lumOff val="50000"/>
                </a:schemeClr>
              </a:solidFill>
            </a:endParaRPr>
          </a:p>
        </p:txBody>
      </p:sp>
    </p:spTree>
    <p:extLst>
      <p:ext uri="{BB962C8B-B14F-4D97-AF65-F5344CB8AC3E}">
        <p14:creationId xmlns:p14="http://schemas.microsoft.com/office/powerpoint/2010/main" val="576777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E96A80-843A-5D9D-B6B0-0F3D512A7E2A}"/>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D0043AA0-44D1-AF5D-68CF-11D0137FC0F8}"/>
              </a:ext>
            </a:extLst>
          </p:cNvPr>
          <p:cNvSpPr txBox="1"/>
          <p:nvPr/>
        </p:nvSpPr>
        <p:spPr>
          <a:xfrm>
            <a:off x="727113" y="520511"/>
            <a:ext cx="10419531" cy="5539978"/>
          </a:xfrm>
          <a:prstGeom prst="rect">
            <a:avLst/>
          </a:prstGeom>
          <a:noFill/>
        </p:spPr>
        <p:txBody>
          <a:bodyPr wrap="square">
            <a:spAutoFit/>
          </a:bodyPr>
          <a:lstStyle/>
          <a:p>
            <a:r>
              <a:rPr lang="en-AU" dirty="0"/>
              <a:t>Learning from the Greenfields</a:t>
            </a:r>
          </a:p>
          <a:p>
            <a:endParaRPr lang="en-AU" dirty="0"/>
          </a:p>
          <a:p>
            <a:r>
              <a:rPr lang="en-AU" dirty="0"/>
              <a:t>We have a model of relatively rapid housing provision, which while it delivers housing products, the delivery of timely and adequate community infrastructure is less evident….</a:t>
            </a:r>
          </a:p>
          <a:p>
            <a:pPr>
              <a:spcBef>
                <a:spcPts val="600"/>
              </a:spcBef>
            </a:pPr>
            <a:r>
              <a:rPr lang="en-AU" dirty="0"/>
              <a:t>…lessons for established metropolitan precinct renewal from 20 years of greenfields development:</a:t>
            </a:r>
          </a:p>
          <a:p>
            <a:pPr marL="742950" lvl="1" indent="-285750">
              <a:spcBef>
                <a:spcPts val="600"/>
              </a:spcBef>
              <a:buFont typeface="Courier New" panose="02070309020205020404" pitchFamily="49" charset="0"/>
              <a:buChar char="o"/>
            </a:pPr>
            <a:r>
              <a:rPr lang="en-AU" dirty="0"/>
              <a:t>PSPs s envisaged are often not realised or sequenced – no capacity in the UGZ to affect this fully (including ‘warrants’ for development linked to available physical and social infrastructure)</a:t>
            </a:r>
          </a:p>
          <a:p>
            <a:pPr marL="742950" lvl="1" indent="-285750">
              <a:spcBef>
                <a:spcPts val="600"/>
              </a:spcBef>
              <a:buFont typeface="Courier New" panose="02070309020205020404" pitchFamily="49" charset="0"/>
              <a:buChar char="o"/>
            </a:pPr>
            <a:r>
              <a:rPr lang="en-AU" dirty="0"/>
              <a:t>Early and sequenced provision of services is essential for functioning communities and for efficient use of services in a regional context </a:t>
            </a:r>
          </a:p>
          <a:p>
            <a:pPr marL="742950" lvl="1" indent="-285750">
              <a:spcBef>
                <a:spcPts val="600"/>
              </a:spcBef>
              <a:buFont typeface="Courier New" panose="02070309020205020404" pitchFamily="49" charset="0"/>
              <a:buChar char="o"/>
            </a:pPr>
            <a:r>
              <a:rPr lang="en-AU" dirty="0"/>
              <a:t>This has shown that an ‘open’ UGZ (much like Precinct Zone) the has not delivered the necessary diversity of housing and of land uses overall – nor has it </a:t>
            </a:r>
            <a:r>
              <a:rPr lang="en-AU" u="sng" dirty="0"/>
              <a:t>demanded</a:t>
            </a:r>
            <a:r>
              <a:rPr lang="en-AU" dirty="0"/>
              <a:t> sequenced development from government and the private sector to meet the needs of new communities on the fringe</a:t>
            </a:r>
          </a:p>
          <a:p>
            <a:pPr marL="742950" lvl="1" indent="-285750">
              <a:spcBef>
                <a:spcPts val="600"/>
              </a:spcBef>
              <a:buFont typeface="Courier New" panose="02070309020205020404" pitchFamily="49" charset="0"/>
              <a:buChar char="o"/>
            </a:pPr>
            <a:r>
              <a:rPr lang="en-AU" dirty="0"/>
              <a:t>37.10-2 &amp; 3 of the Precinct Zone offer some capacity to require the provisions of infrastructure in a framework plan, but, given lessons of PSPs, a clearer requirement (warrant) for staged development and necessary services and infrastructure is vital to creating health, liveable and connected precincts. </a:t>
            </a:r>
          </a:p>
          <a:p>
            <a:pPr marL="742950" lvl="1" indent="-285750">
              <a:spcBef>
                <a:spcPts val="600"/>
              </a:spcBef>
              <a:buFont typeface="Courier New" panose="02070309020205020404" pitchFamily="49" charset="0"/>
              <a:buChar char="o"/>
            </a:pPr>
            <a:r>
              <a:rPr lang="en-AU" dirty="0"/>
              <a:t>37.10-5 includes affordable housing as an outcome for exceeding development limits – this is a lost opportunity to factor across all development</a:t>
            </a:r>
          </a:p>
        </p:txBody>
      </p:sp>
      <p:sp>
        <p:nvSpPr>
          <p:cNvPr id="2" name="TextBox 1">
            <a:extLst>
              <a:ext uri="{FF2B5EF4-FFF2-40B4-BE49-F238E27FC236}">
                <a16:creationId xmlns:a16="http://schemas.microsoft.com/office/drawing/2014/main" id="{47C0B5F3-0203-34CA-E92F-4AAAC1DC0C51}"/>
              </a:ext>
            </a:extLst>
          </p:cNvPr>
          <p:cNvSpPr txBox="1"/>
          <p:nvPr/>
        </p:nvSpPr>
        <p:spPr>
          <a:xfrm>
            <a:off x="263346" y="6203290"/>
            <a:ext cx="5451429" cy="461665"/>
          </a:xfrm>
          <a:prstGeom prst="rect">
            <a:avLst/>
          </a:prstGeom>
          <a:noFill/>
        </p:spPr>
        <p:txBody>
          <a:bodyPr wrap="none" rtlCol="0">
            <a:spAutoFit/>
          </a:bodyPr>
          <a:lstStyle/>
          <a:p>
            <a:r>
              <a:rPr lang="en-AU" sz="1200" dirty="0">
                <a:solidFill>
                  <a:schemeClr val="tx1">
                    <a:lumMod val="50000"/>
                    <a:lumOff val="50000"/>
                  </a:schemeClr>
                </a:solidFill>
              </a:rPr>
              <a:t>Andrew Butt – Presentation to </a:t>
            </a:r>
            <a:r>
              <a:rPr lang="en-US" sz="1200" dirty="0">
                <a:solidFill>
                  <a:schemeClr val="tx1">
                    <a:lumMod val="50000"/>
                    <a:lumOff val="50000"/>
                  </a:schemeClr>
                </a:solidFill>
              </a:rPr>
              <a:t>Select Committee on Victoria Planning Provisions</a:t>
            </a:r>
          </a:p>
          <a:p>
            <a:r>
              <a:rPr lang="en-US" sz="1200" dirty="0">
                <a:solidFill>
                  <a:schemeClr val="tx1">
                    <a:lumMod val="50000"/>
                    <a:lumOff val="50000"/>
                  </a:schemeClr>
                </a:solidFill>
              </a:rPr>
              <a:t>Amendments VC257, VC267 and VC274 – 17 April 2025</a:t>
            </a:r>
            <a:endParaRPr lang="en-AU" sz="1200" dirty="0">
              <a:solidFill>
                <a:schemeClr val="tx1">
                  <a:lumMod val="50000"/>
                  <a:lumOff val="50000"/>
                </a:schemeClr>
              </a:solidFill>
            </a:endParaRPr>
          </a:p>
        </p:txBody>
      </p:sp>
    </p:spTree>
    <p:extLst>
      <p:ext uri="{BB962C8B-B14F-4D97-AF65-F5344CB8AC3E}">
        <p14:creationId xmlns:p14="http://schemas.microsoft.com/office/powerpoint/2010/main" val="19512448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2C516EC438F234E9F5301279A0E86D5" ma:contentTypeVersion="21" ma:contentTypeDescription="Create a new document." ma:contentTypeScope="" ma:versionID="ae8a44f1f65fe90e4537802425a0f477">
  <xsd:schema xmlns:xsd="http://www.w3.org/2001/XMLSchema" xmlns:xs="http://www.w3.org/2001/XMLSchema" xmlns:p="http://schemas.microsoft.com/office/2006/metadata/properties" xmlns:ns2="6f1e67c3-403c-4e57-93a5-59a3bba3f7cd" xmlns:ns3="927bdd5c-0c5c-40a6-affe-5baa7a4375a1" xmlns:ns4="e2387f99-12d8-4d4d-8e9d-88ecf3c7b58b" targetNamespace="http://schemas.microsoft.com/office/2006/metadata/properties" ma:root="true" ma:fieldsID="9b106151d9b6576339ae9a8cc7fc0cbf" ns2:_="" ns3:_="" ns4:_="">
    <xsd:import namespace="6f1e67c3-403c-4e57-93a5-59a3bba3f7cd"/>
    <xsd:import namespace="927bdd5c-0c5c-40a6-affe-5baa7a4375a1"/>
    <xsd:import namespace="e2387f99-12d8-4d4d-8e9d-88ecf3c7b58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ServiceLocation" minOccurs="0"/>
                <xsd:element ref="ns2:MediaLengthInSeconds" minOccurs="0"/>
                <xsd:element ref="ns3:SharedWithUsers" minOccurs="0"/>
                <xsd:element ref="ns3:SharedWithDetails" minOccurs="0"/>
                <xsd:element ref="ns2:lcf76f155ced4ddcb4097134ff3c332f" minOccurs="0"/>
                <xsd:element ref="ns4:TaxCatchAll" minOccurs="0"/>
                <xsd:element ref="ns2:General_x002f_Inquiry" minOccurs="0"/>
                <xsd:element ref="ns2:MediaServiceObjectDetectorVersions" minOccurs="0"/>
                <xsd:element ref="ns2:SubmissionIndex" minOccurs="0"/>
                <xsd:element ref="ns2:MediaServiceSearchProperties" minOccurs="0"/>
                <xsd:element ref="ns2:Submissionnumb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1e67c3-403c-4e57-93a5-59a3bba3f7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52b4d86e-1c47-47bb-9660-90c02fc04ecc" ma:termSetId="09814cd3-568e-fe90-9814-8d621ff8fb84" ma:anchorId="fba54fb3-c3e1-fe81-a776-ca4b69148c4d" ma:open="true" ma:isKeyword="false">
      <xsd:complexType>
        <xsd:sequence>
          <xsd:element ref="pc:Terms" minOccurs="0" maxOccurs="1"/>
        </xsd:sequence>
      </xsd:complexType>
    </xsd:element>
    <xsd:element name="General_x002f_Inquiry" ma:index="24" nillable="true" ma:displayName="General/Inquiry" ma:format="Dropdown" ma:internalName="General_x002f_Inquiry">
      <xsd:simpleType>
        <xsd:restriction base="dms:Choice">
          <xsd:enumeration value="General"/>
          <xsd:enumeration value="Land Transfer Duty"/>
          <xsd:enumeration value="[Inquiry 2]"/>
        </xsd:restriction>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SubmissionIndex" ma:index="26" nillable="true" ma:displayName="Submission Index" ma:format="Dropdown" ma:internalName="SubmissionIndex" ma:percentage="FALSE">
      <xsd:simpleType>
        <xsd:restriction base="dms:Number"/>
      </xsd:simpleType>
    </xsd:element>
    <xsd:element name="MediaServiceSearchProperties" ma:index="27" nillable="true" ma:displayName="MediaServiceSearchProperties" ma:hidden="true" ma:internalName="MediaServiceSearchProperties" ma:readOnly="true">
      <xsd:simpleType>
        <xsd:restriction base="dms:Note"/>
      </xsd:simpleType>
    </xsd:element>
    <xsd:element name="Submissionnumber" ma:index="28" nillable="true" ma:displayName="Submission number" ma:format="Dropdown" ma:internalName="Submissionnumber" ma:percentage="FALSE">
      <xsd:simpleType>
        <xsd:restriction base="dms:Number">
          <xsd:minInclusive value="1"/>
        </xsd:restriction>
      </xsd:simpleType>
    </xsd:element>
  </xsd:schema>
  <xsd:schema xmlns:xsd="http://www.w3.org/2001/XMLSchema" xmlns:xs="http://www.w3.org/2001/XMLSchema" xmlns:dms="http://schemas.microsoft.com/office/2006/documentManagement/types" xmlns:pc="http://schemas.microsoft.com/office/infopath/2007/PartnerControls" targetNamespace="927bdd5c-0c5c-40a6-affe-5baa7a4375a1"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2387f99-12d8-4d4d-8e9d-88ecf3c7b58b"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5410dbf-2cfe-469a-8dd7-7477553ebbf3}" ma:internalName="TaxCatchAll" ma:showField="CatchAllData" ma:web="927bdd5c-0c5c-40a6-affe-5baa7a4375a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ubmissionnumber xmlns="6f1e67c3-403c-4e57-93a5-59a3bba3f7cd" xsi:nil="true"/>
    <TaxCatchAll xmlns="e2387f99-12d8-4d4d-8e9d-88ecf3c7b58b" xsi:nil="true"/>
    <SubmissionIndex xmlns="6f1e67c3-403c-4e57-93a5-59a3bba3f7cd" xsi:nil="true"/>
    <General_x002f_Inquiry xmlns="6f1e67c3-403c-4e57-93a5-59a3bba3f7cd" xsi:nil="true"/>
    <lcf76f155ced4ddcb4097134ff3c332f xmlns="6f1e67c3-403c-4e57-93a5-59a3bba3f7cd">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8213A7B3-ABD2-435C-BB1C-16C6EDA5970C}"/>
</file>

<file path=customXml/itemProps2.xml><?xml version="1.0" encoding="utf-8"?>
<ds:datastoreItem xmlns:ds="http://schemas.openxmlformats.org/officeDocument/2006/customXml" ds:itemID="{4BADA8CC-8971-40BC-89BD-02DD1C5A8669}"/>
</file>

<file path=customXml/itemProps3.xml><?xml version="1.0" encoding="utf-8"?>
<ds:datastoreItem xmlns:ds="http://schemas.openxmlformats.org/officeDocument/2006/customXml" ds:itemID="{0F51BBC8-C42C-4FC3-AB96-124046EBB8F9}"/>
</file>

<file path=docMetadata/LabelInfo.xml><?xml version="1.0" encoding="utf-8"?>
<clbl:labelList xmlns:clbl="http://schemas.microsoft.com/office/2020/mipLabelMetadata">
  <clbl:label id="{ddaa77bc-0157-46a4-82a6-8fc765694bc9}" enabled="1" method="Standard" siteId="{d1323671-cdbe-4417-b4d4-bdb24b51316b}" removed="0"/>
</clbl:labelList>
</file>

<file path=docProps/app.xml><?xml version="1.0" encoding="utf-8"?>
<Properties xmlns="http://schemas.openxmlformats.org/officeDocument/2006/extended-properties" xmlns:vt="http://schemas.openxmlformats.org/officeDocument/2006/docPropsVTypes">
  <TotalTime>859</TotalTime>
  <Words>620</Words>
  <Application>Microsoft Office PowerPoint</Application>
  <PresentationFormat>Widescreen</PresentationFormat>
  <Paragraphs>35</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Aptos</vt:lpstr>
      <vt:lpstr>Aptos Display</vt:lpstr>
      <vt:lpstr>Arial</vt:lpstr>
      <vt:lpstr>Courier New</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Andrew Butt</dc:creator>
  <cp:lastModifiedBy>Andrew Butt</cp:lastModifiedBy>
  <cp:revision>2</cp:revision>
  <dcterms:created xsi:type="dcterms:W3CDTF">2025-04-16T08:53:36Z</dcterms:created>
  <dcterms:modified xsi:type="dcterms:W3CDTF">2025-04-16T23:12:39Z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0x010100A2C516EC438F234E9F5301279A0E86D5</vt:lpwstr>
  </property>
</Properties>
</file>