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8" r:id="rId2"/>
    <p:sldId id="267" r:id="rId3"/>
    <p:sldId id="26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7F7"/>
    <a:srgbClr val="3EC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/>
    <p:restoredTop sz="94677"/>
  </p:normalViewPr>
  <p:slideViewPr>
    <p:cSldViewPr snapToGrid="0">
      <p:cViewPr varScale="1">
        <p:scale>
          <a:sx n="210" d="100"/>
          <a:sy n="210" d="100"/>
        </p:scale>
        <p:origin x="1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DC61C-91FC-FF4F-804B-B842AD757E65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70EB0-F115-0243-B6B1-D0276C089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7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70EB0-F115-0243-B6B1-D0276C0896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2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B2795-498D-00D0-A916-24E69BE2E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3ADA48-BA67-8E50-4E8F-88915B282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61A1CA-C0BD-DEE1-2640-DB490A07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B4CC6-75BD-E8B6-D34E-35DC3D60FA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70EB0-F115-0243-B6B1-D0276C0896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10F8-E521-7487-342B-EC2FB0938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A0DFB-F16D-2878-D02F-7860772B3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BC144-1D45-DE00-63DB-497666EA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7865A-F730-BD30-E93B-1F92D81F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25E42-DE06-6004-5B19-FF6B92F0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3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625B-35BB-C71E-E555-73D527C3F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7F1BC8-825D-24E1-3741-E87E93802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F9A96-FDE5-B2B7-CB0F-620491E7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FDEE7-03BB-2C52-9FEB-51A1360E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2343-B2A7-B023-ADE4-738C9E0B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1F1CF5-28E4-CD5D-32F8-3F6495098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176FC-9FEE-04DE-7F1F-F92D2BD4B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5E6E6-5D38-05EB-DA40-E499095F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6D82F-17CA-2590-8E55-9D492B91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7D9B4-CCB3-DD80-C598-5EE5A6EF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3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0D09-A4D3-40A1-45B3-469D526C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E27E-64DB-A6D3-E7D6-E71611B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9984E-9654-F580-F052-B51B4755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8D5DC-72D6-4439-28DE-580DC3D8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96D90-5FA5-7CEC-6CB3-984E24BC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9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F48ED-B16E-AA0C-CB8C-A145874C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EA7D-FC47-1810-BA6D-DF07EF3A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D7223-3574-8123-2A0C-64BDFB9EF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E835D-C8D5-BDCF-9C16-D7F3B3A1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E6AAA-3461-B8AD-BEF3-F5798D76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AD47-BD76-8792-1812-4D9D07B5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86F3F-BA3D-0EF2-3D4D-AF39FDF37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C4B35-5DE2-FAAC-6820-8C772BF92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B5B8E-1A80-843A-05DF-17F1B607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8438B-B4ED-D790-645B-1561C8A2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84B37-9BE4-1BD1-2E8A-69C83377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2814-8A63-0414-EEA3-8521EA48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C208A-0280-3183-8350-6EF658F4A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DCBA2-D904-49D1-455C-D0D98C1EE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AD17E-1894-1CDB-FF66-A20D8959A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46FA06-EDFC-B29E-CD5F-FBF31691B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CC5636-F6D7-CD4E-52F2-FBA89C06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CA056C-5994-6D6F-0701-51F9C224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B8B2A-8CA5-A3BF-B825-6A6D6BB8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B0C2-F6AF-ABB0-E421-24244A60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AB3BB-C081-2E6D-BFAD-1B5769CE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EF56E-5E6B-A5A4-D0F6-E1D9BCA24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B5794-0BF4-8117-F0BF-7EF8D44B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10E19A-D4A8-946B-C4C1-760828495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02CD6E-5390-40AF-D591-EFE835ED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93B25-4CEC-E905-120B-B98D19BE7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5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5B1AB-DF3D-E575-E44F-803E014F4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A2E5F-14D1-DBD2-14EC-2C0BABA8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C6465-03E7-A340-E5ED-0621983C3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464AA-6E9C-38DC-BB9A-5DCA849F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8F8AE-B876-D458-E52C-C47EAFF2C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C5275-9909-14AC-F804-A77198BC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6D3B-A270-5112-78ED-2926FAF2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3652B-EC27-FF83-9F32-32C50982E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8623B-6B82-8A7A-CCB1-74E6331B7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F8687-51F3-1DB9-6560-71A99B9F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53F33-1647-EBC0-E11F-6515193B9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768D8-0C54-05F2-CCAE-E652DB26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8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7C80F-00DE-6316-6AE4-DC0FC52FB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915DD-9766-2F3E-7166-EE3DBFC82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4F943-4F39-6B15-0EF6-F71A50AE3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576715-8E19-9C41-9E02-8A527F7D09F4}" type="datetimeFigureOut">
              <a:rPr lang="en-US" smtClean="0"/>
              <a:t>4/16/25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A2AFB-FBBB-E874-450A-5C1614027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4515F-F651-C97B-69D2-6BBDB0D83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DC4A7-3D24-D540-B811-A054FC483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F1F7F7"/>
            </a:gs>
            <a:gs pos="100000">
              <a:schemeClr val="bg1"/>
            </a:gs>
            <a:gs pos="100000">
              <a:schemeClr val="tx2">
                <a:lumMod val="10000"/>
                <a:lumOff val="90000"/>
              </a:schemeClr>
            </a:gs>
          </a:gsLst>
          <a:lin ang="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6F70E6-2B4D-DFB0-B097-C3BFB14C8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76A0-9D4B-ED4E-9581-05E8EE7FC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45" y="201431"/>
            <a:ext cx="9144000" cy="928506"/>
          </a:xfrm>
        </p:spPr>
        <p:txBody>
          <a:bodyPr anchor="ctr">
            <a:normAutofit fontScale="90000"/>
          </a:bodyPr>
          <a:lstStyle/>
          <a:p>
            <a:r>
              <a:rPr lang="en-US" sz="3600" dirty="0"/>
              <a:t>Changes to medium density housing provisions (Amendment VC267)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D26F5-1F71-FC2A-1F40-C89FEE748A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629" y="6370372"/>
            <a:ext cx="1723207" cy="425776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0774696D-0511-0A8C-C732-8A962A06E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53" y="1476103"/>
            <a:ext cx="5710647" cy="4833257"/>
          </a:xfrm>
        </p:spPr>
        <p:txBody>
          <a:bodyPr>
            <a:normAutofit fontScale="92500" lnSpcReduction="10000"/>
          </a:bodyPr>
          <a:lstStyle/>
          <a:p>
            <a:pPr algn="l">
              <a:spcAft>
                <a:spcPts val="1500"/>
              </a:spcAft>
            </a:pPr>
            <a:r>
              <a:rPr lang="en-US" sz="1800" dirty="0"/>
              <a:t>A combination of changes at once: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Changing standards to deemed to comply (a process started in 2023).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Making many standards more permissive.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Removing the general </a:t>
            </a:r>
            <a:r>
              <a:rPr lang="en-US" sz="1800" dirty="0" err="1"/>
              <a:t>neighbourhood</a:t>
            </a:r>
            <a:r>
              <a:rPr lang="en-US" sz="1800" dirty="0"/>
              <a:t> character objective / standard.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Removing ability to consider local policies when standard compliant / limiting application of policy.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Removing customization of local zones.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Removing the general cl 65 discretion.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Removing review rights.</a:t>
            </a:r>
          </a:p>
          <a:p>
            <a:pPr algn="l">
              <a:spcBef>
                <a:spcPts val="2000"/>
              </a:spcBef>
            </a:pPr>
            <a:r>
              <a:rPr lang="en-US" sz="1800" dirty="0"/>
              <a:t>This has been done without careful review of the existing standards, or of the underlying application of zones.</a:t>
            </a:r>
          </a:p>
          <a:p>
            <a:pPr algn="l">
              <a:spcBef>
                <a:spcPts val="2000"/>
              </a:spcBef>
            </a:pPr>
            <a:r>
              <a:rPr lang="en-US" sz="1800" dirty="0"/>
              <a:t>Removal of community appeal rights, if pursued, should follow careful testing and consultation.</a:t>
            </a:r>
          </a:p>
          <a:p>
            <a:pPr algn="l"/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Screenshot 2024-05-18 at 11.35.47 am.png" descr="Screenshot 2024-05-18 at 11.35.47 am.png">
            <a:extLst>
              <a:ext uri="{FF2B5EF4-FFF2-40B4-BE49-F238E27FC236}">
                <a16:creationId xmlns:a16="http://schemas.microsoft.com/office/drawing/2014/main" id="{7868D2F9-4F3F-E343-7AF9-F3A5009897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544" y="3117190"/>
            <a:ext cx="4987834" cy="2629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08695B-B94B-8653-7331-AF7BF67F92C2}"/>
              </a:ext>
            </a:extLst>
          </p:cNvPr>
          <p:cNvSpPr txBox="1"/>
          <p:nvPr/>
        </p:nvSpPr>
        <p:spPr>
          <a:xfrm>
            <a:off x="6311415" y="2723279"/>
            <a:ext cx="5630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ResCode</a:t>
            </a:r>
            <a:r>
              <a:rPr lang="en-US" sz="1200" dirty="0"/>
              <a:t> 2000: Part 1 Report (Advisory Committee Report, 20 December 2000)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CBE11-D35B-032C-90BE-D34CCB8EF54D}"/>
              </a:ext>
            </a:extLst>
          </p:cNvPr>
          <p:cNvSpPr txBox="1"/>
          <p:nvPr/>
        </p:nvSpPr>
        <p:spPr>
          <a:xfrm>
            <a:off x="7205132" y="5858926"/>
            <a:ext cx="4166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Planning Practice Note 91: Applying the Residential Zones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D980F-C96D-5309-B9B9-1C08C39E4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545" y="1306981"/>
            <a:ext cx="4987834" cy="129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965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F1F7F7"/>
            </a:gs>
            <a:gs pos="100000">
              <a:schemeClr val="bg1"/>
            </a:gs>
            <a:gs pos="100000">
              <a:schemeClr val="tx2">
                <a:lumMod val="10000"/>
                <a:lumOff val="90000"/>
              </a:schemeClr>
            </a:gs>
          </a:gsLst>
          <a:lin ang="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B4FCB-1251-77B2-517E-B92B44BB6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6D0A-1C12-9478-3622-0D71177E7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45" y="201431"/>
            <a:ext cx="9144000" cy="92850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Outcomes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A15CC-501D-50AF-8DE0-ECF1B95C5A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629" y="6370372"/>
            <a:ext cx="1723207" cy="425776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D31CAA4-1D4C-33B3-E6CD-E3E7E386E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54" y="1129937"/>
            <a:ext cx="5760720" cy="5179423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The best target for deemed-to-comply provisions is simple, low-risk proposals.</a:t>
            </a:r>
          </a:p>
          <a:p>
            <a:pPr algn="l"/>
            <a:r>
              <a:rPr lang="en-US" sz="1800" dirty="0"/>
              <a:t>That said, in-principle it could be done (and has been done in the past). But this would require careful design of new form-based provisions.</a:t>
            </a:r>
          </a:p>
          <a:p>
            <a:pPr algn="l"/>
            <a:r>
              <a:rPr lang="en-US" sz="1800" dirty="0"/>
              <a:t>Should start with a massing diagram, codify that, and test for workability and outcomes in a variety of situations.</a:t>
            </a:r>
          </a:p>
          <a:p>
            <a:pPr algn="l"/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4" name="Picture 13" descr="A grey rectangular object with a white border&#10;&#10;AI-generated content may be incorrect.">
            <a:extLst>
              <a:ext uri="{FF2B5EF4-FFF2-40B4-BE49-F238E27FC236}">
                <a16:creationId xmlns:a16="http://schemas.microsoft.com/office/drawing/2014/main" id="{EC865884-A801-8847-93A2-053A2A1AEDE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37" y="5562782"/>
            <a:ext cx="3233057" cy="117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A drawing of a building&#10;&#10;AI-generated content may be incorrect.">
            <a:extLst>
              <a:ext uri="{FF2B5EF4-FFF2-40B4-BE49-F238E27FC236}">
                <a16:creationId xmlns:a16="http://schemas.microsoft.com/office/drawing/2014/main" id="{A2692BEE-4A51-1C30-DE04-08F73BA77D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36" y="3671587"/>
            <a:ext cx="3233057" cy="167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drawing of a rectangular object with a green rectangle&#10;&#10;AI-generated content may be incorrect.">
            <a:extLst>
              <a:ext uri="{FF2B5EF4-FFF2-40B4-BE49-F238E27FC236}">
                <a16:creationId xmlns:a16="http://schemas.microsoft.com/office/drawing/2014/main" id="{17AB8A0F-D21E-0894-A1D3-E4D64E98675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272" y="3671588"/>
            <a:ext cx="1891197" cy="306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diagram of a house&#10;&#10;AI-generated content may be incorrect.">
            <a:extLst>
              <a:ext uri="{FF2B5EF4-FFF2-40B4-BE49-F238E27FC236}">
                <a16:creationId xmlns:a16="http://schemas.microsoft.com/office/drawing/2014/main" id="{EA6A9A84-C246-B174-B1B4-5C7F9B6A6AB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602" y="2260214"/>
            <a:ext cx="5449569" cy="378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9E8A108-AE6D-A8F5-772F-EBB2CBCBB5B4}"/>
              </a:ext>
            </a:extLst>
          </p:cNvPr>
          <p:cNvSpPr txBox="1"/>
          <p:nvPr/>
        </p:nvSpPr>
        <p:spPr>
          <a:xfrm>
            <a:off x="6415602" y="6151398"/>
            <a:ext cx="5630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Townhouse and Low-Rise Codes Guidelines</a:t>
            </a:r>
          </a:p>
        </p:txBody>
      </p:sp>
      <p:sp>
        <p:nvSpPr>
          <p:cNvPr id="26" name="Subtitle 6">
            <a:extLst>
              <a:ext uri="{FF2B5EF4-FFF2-40B4-BE49-F238E27FC236}">
                <a16:creationId xmlns:a16="http://schemas.microsoft.com/office/drawing/2014/main" id="{23E61DEF-D599-1CBB-E6EB-1DE544565F07}"/>
              </a:ext>
            </a:extLst>
          </p:cNvPr>
          <p:cNvSpPr txBox="1">
            <a:spLocks/>
          </p:cNvSpPr>
          <p:nvPr/>
        </p:nvSpPr>
        <p:spPr>
          <a:xfrm>
            <a:off x="6697632" y="1129937"/>
            <a:ext cx="5760720" cy="5179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An example of concerns: very low tree canopy obligations. No ability to ask for more landscaping.</a:t>
            </a:r>
          </a:p>
          <a:p>
            <a:pPr algn="l"/>
            <a:r>
              <a:rPr lang="en-US" sz="1800" dirty="0"/>
              <a:t>Likely to lead to “</a:t>
            </a:r>
            <a:r>
              <a:rPr lang="en-US" sz="1800" dirty="0" err="1"/>
              <a:t>moonscaping</a:t>
            </a:r>
            <a:r>
              <a:rPr lang="en-US" sz="1800" dirty="0"/>
              <a:t>.” </a:t>
            </a:r>
          </a:p>
          <a:p>
            <a:pPr algn="l"/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950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100000">
              <a:srgbClr val="F1F7F7"/>
            </a:gs>
            <a:gs pos="100000">
              <a:schemeClr val="bg1"/>
            </a:gs>
            <a:gs pos="100000">
              <a:schemeClr val="tx2">
                <a:lumMod val="10000"/>
                <a:lumOff val="90000"/>
              </a:schemeClr>
            </a:gs>
          </a:gsLst>
          <a:lin ang="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3303B-2007-EFA3-4AE4-78E10E5F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090B3-28AE-5504-01B5-D027E7711F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45" y="201431"/>
            <a:ext cx="9144000" cy="928506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Complexity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5DDE2-97CC-E416-D0E1-4AF4B3584F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629" y="6370372"/>
            <a:ext cx="1723207" cy="425776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D3A73B28-4C29-A729-FB16-5B9FE9D7D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354" y="1129937"/>
            <a:ext cx="5760720" cy="5179423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Deemed to comply provisions are black-letter law in a way the old code was not. Legal challenges can arise if any error is made.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Subtitle 6">
            <a:extLst>
              <a:ext uri="{FF2B5EF4-FFF2-40B4-BE49-F238E27FC236}">
                <a16:creationId xmlns:a16="http://schemas.microsoft.com/office/drawing/2014/main" id="{3CA849E5-83BF-12D7-9E50-3CEC79518C66}"/>
              </a:ext>
            </a:extLst>
          </p:cNvPr>
          <p:cNvSpPr txBox="1">
            <a:spLocks/>
          </p:cNvSpPr>
          <p:nvPr/>
        </p:nvSpPr>
        <p:spPr>
          <a:xfrm>
            <a:off x="6719980" y="1129937"/>
            <a:ext cx="5011782" cy="855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The provisions are much too complex to be used in this way. This makes promises of system efficiency very dubious. </a:t>
            </a:r>
          </a:p>
          <a:p>
            <a:pPr algn="l"/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7" name="Picture 16" descr="A paper with text on it&#10;&#10;AI-generated content may be incorrect.">
            <a:extLst>
              <a:ext uri="{FF2B5EF4-FFF2-40B4-BE49-F238E27FC236}">
                <a16:creationId xmlns:a16="http://schemas.microsoft.com/office/drawing/2014/main" id="{4426AE53-013F-A1F5-9BC2-D1C01896E75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55" y="2099764"/>
            <a:ext cx="975616" cy="1378604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72882122-A659-1500-7A91-8384AE6AF67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42" y="2099764"/>
            <a:ext cx="999165" cy="1411882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A black and white document with text&#10;&#10;AI-generated content may be incorrect.">
            <a:extLst>
              <a:ext uri="{FF2B5EF4-FFF2-40B4-BE49-F238E27FC236}">
                <a16:creationId xmlns:a16="http://schemas.microsoft.com/office/drawing/2014/main" id="{C0968ACE-E4C8-A66E-0113-AE5EEEA80B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032" y="2099764"/>
            <a:ext cx="999165" cy="1411881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A paper with text on it&#10;&#10;AI-generated content may be incorrect.">
            <a:extLst>
              <a:ext uri="{FF2B5EF4-FFF2-40B4-BE49-F238E27FC236}">
                <a16:creationId xmlns:a16="http://schemas.microsoft.com/office/drawing/2014/main" id="{9F7DD3CF-D84D-DD7F-2E4E-B8A10313CEB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363" y="2066487"/>
            <a:ext cx="999165" cy="1411882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A paper with a diagram&#10;&#10;AI-generated content may be incorrect.">
            <a:extLst>
              <a:ext uri="{FF2B5EF4-FFF2-40B4-BE49-F238E27FC236}">
                <a16:creationId xmlns:a16="http://schemas.microsoft.com/office/drawing/2014/main" id="{D3328CBA-612A-0916-E513-6C0C36EEA1D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204" y="2049848"/>
            <a:ext cx="999165" cy="1411881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 descr="A diagram of a diagram&#10;&#10;AI-generated content may be incorrect.">
            <a:extLst>
              <a:ext uri="{FF2B5EF4-FFF2-40B4-BE49-F238E27FC236}">
                <a16:creationId xmlns:a16="http://schemas.microsoft.com/office/drawing/2014/main" id="{BC13A624-6737-0DF5-F95D-AA3BAA86F8D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084" y="2083124"/>
            <a:ext cx="975616" cy="1378605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ECE260A3-2ADC-E0CB-AEBF-33B0AA05C13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925" y="3608796"/>
            <a:ext cx="975615" cy="1378603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 descr="A paper with text on it&#10;&#10;AI-generated content may be incorrect.">
            <a:extLst>
              <a:ext uri="{FF2B5EF4-FFF2-40B4-BE49-F238E27FC236}">
                <a16:creationId xmlns:a16="http://schemas.microsoft.com/office/drawing/2014/main" id="{86A7111D-7443-3D73-ECF8-6DB3DE48462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777" y="3608795"/>
            <a:ext cx="975616" cy="1378604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 descr="A paper with text on it&#10;&#10;AI-generated content may be incorrect.">
            <a:extLst>
              <a:ext uri="{FF2B5EF4-FFF2-40B4-BE49-F238E27FC236}">
                <a16:creationId xmlns:a16="http://schemas.microsoft.com/office/drawing/2014/main" id="{DDAAF927-AAF2-EB30-9D5F-B196C2E23DD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1656" y="3607903"/>
            <a:ext cx="976877" cy="1380388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 descr="A diagram of a garden&#10;&#10;AI-generated content may be incorrect.">
            <a:extLst>
              <a:ext uri="{FF2B5EF4-FFF2-40B4-BE49-F238E27FC236}">
                <a16:creationId xmlns:a16="http://schemas.microsoft.com/office/drawing/2014/main" id="{6DA26502-086B-BFCB-57C1-7003387489A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749" y="3600557"/>
            <a:ext cx="1004994" cy="1420118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 descr="A paper with text on it&#10;&#10;AI-generated content may be incorrect.">
            <a:extLst>
              <a:ext uri="{FF2B5EF4-FFF2-40B4-BE49-F238E27FC236}">
                <a16:creationId xmlns:a16="http://schemas.microsoft.com/office/drawing/2014/main" id="{DDD92041-196C-9E93-594C-3EBF70EF22BA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2" y="3605222"/>
            <a:ext cx="998392" cy="1410789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A paper with text on it&#10;&#10;AI-generated content may be incorrect.">
            <a:extLst>
              <a:ext uri="{FF2B5EF4-FFF2-40B4-BE49-F238E27FC236}">
                <a16:creationId xmlns:a16="http://schemas.microsoft.com/office/drawing/2014/main" id="{35731740-EAB4-863D-4A42-5CEF1FB3ED1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2596" y="2099763"/>
            <a:ext cx="999165" cy="1411881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CED9B394-F974-F14A-701D-EBFACAA3808C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55" y="5231855"/>
            <a:ext cx="1009666" cy="1424714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 descr="A paper with text and drawings&#10;&#10;AI-generated content may be incorrect.">
            <a:extLst>
              <a:ext uri="{FF2B5EF4-FFF2-40B4-BE49-F238E27FC236}">
                <a16:creationId xmlns:a16="http://schemas.microsoft.com/office/drawing/2014/main" id="{C928DF63-71D5-35EB-D405-2428F10A37C1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7" y="5243021"/>
            <a:ext cx="1004915" cy="1418009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 descr="A diagram of a building&#10;&#10;AI-generated content may be incorrect.">
            <a:extLst>
              <a:ext uri="{FF2B5EF4-FFF2-40B4-BE49-F238E27FC236}">
                <a16:creationId xmlns:a16="http://schemas.microsoft.com/office/drawing/2014/main" id="{2F0F18B7-9E7E-DCBE-FFBC-1EAD0599862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891" y="3614683"/>
            <a:ext cx="996984" cy="1406818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Picture 50" descr="A paper with text and drawings&#10;&#10;AI-generated content may be incorrect.">
            <a:extLst>
              <a:ext uri="{FF2B5EF4-FFF2-40B4-BE49-F238E27FC236}">
                <a16:creationId xmlns:a16="http://schemas.microsoft.com/office/drawing/2014/main" id="{E9535DDB-DF61-F9A0-5737-C6E37BDD8CA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686" y="3629759"/>
            <a:ext cx="975616" cy="1376666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3" name="Picture 52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75C7BCF-DCCB-DA45-83A2-25D4481B5749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361" y="5245006"/>
            <a:ext cx="972212" cy="1376666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Picture 54" descr="A paper with text on it&#10;&#10;AI-generated content may be incorrect.">
            <a:extLst>
              <a:ext uri="{FF2B5EF4-FFF2-40B4-BE49-F238E27FC236}">
                <a16:creationId xmlns:a16="http://schemas.microsoft.com/office/drawing/2014/main" id="{5A9D5121-53B0-ECC4-6BD2-4173DC9F4016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571" y="5229361"/>
            <a:ext cx="1007906" cy="1427208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6" descr="A diagram of a solar panel&#10;&#10;AI-generated content may be incorrect.">
            <a:extLst>
              <a:ext uri="{FF2B5EF4-FFF2-40B4-BE49-F238E27FC236}">
                <a16:creationId xmlns:a16="http://schemas.microsoft.com/office/drawing/2014/main" id="{A33AA28B-4AA6-4E75-8D97-4FE0C9E69621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715" y="5229361"/>
            <a:ext cx="1009666" cy="1429701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58" descr="A paper with text on it&#10;&#10;AI-generated content may be incorrect.">
            <a:extLst>
              <a:ext uri="{FF2B5EF4-FFF2-40B4-BE49-F238E27FC236}">
                <a16:creationId xmlns:a16="http://schemas.microsoft.com/office/drawing/2014/main" id="{A28171F6-7770-10C2-C61F-A215EEFBA5BD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048" y="5237174"/>
            <a:ext cx="1009666" cy="1429701"/>
          </a:xfrm>
          <a:prstGeom prst="rect">
            <a:avLst/>
          </a:prstGeom>
          <a:ln>
            <a:noFill/>
          </a:ln>
          <a:effectLst>
            <a:outerShdw blurRad="292100" dist="139700" dir="2700000" sx="87000" sy="87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Picture 62" descr="A black and white document with text&#10;&#10;AI-generated content may be incorrect.">
            <a:extLst>
              <a:ext uri="{FF2B5EF4-FFF2-40B4-BE49-F238E27FC236}">
                <a16:creationId xmlns:a16="http://schemas.microsoft.com/office/drawing/2014/main" id="{98599B57-C2D7-3078-FC04-102CE976DDDD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770" y="2058443"/>
            <a:ext cx="4273147" cy="603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878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516EC438F234E9F5301279A0E86D5" ma:contentTypeVersion="21" ma:contentTypeDescription="Create a new document." ma:contentTypeScope="" ma:versionID="ae8a44f1f65fe90e4537802425a0f477">
  <xsd:schema xmlns:xsd="http://www.w3.org/2001/XMLSchema" xmlns:xs="http://www.w3.org/2001/XMLSchema" xmlns:p="http://schemas.microsoft.com/office/2006/metadata/properties" xmlns:ns2="6f1e67c3-403c-4e57-93a5-59a3bba3f7cd" xmlns:ns3="927bdd5c-0c5c-40a6-affe-5baa7a4375a1" xmlns:ns4="e2387f99-12d8-4d4d-8e9d-88ecf3c7b58b" targetNamespace="http://schemas.microsoft.com/office/2006/metadata/properties" ma:root="true" ma:fieldsID="9b106151d9b6576339ae9a8cc7fc0cbf" ns2:_="" ns3:_="" ns4:_="">
    <xsd:import namespace="6f1e67c3-403c-4e57-93a5-59a3bba3f7cd"/>
    <xsd:import namespace="927bdd5c-0c5c-40a6-affe-5baa7a4375a1"/>
    <xsd:import namespace="e2387f99-12d8-4d4d-8e9d-88ecf3c7b5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General_x002f_Inquiry" minOccurs="0"/>
                <xsd:element ref="ns2:MediaServiceObjectDetectorVersions" minOccurs="0"/>
                <xsd:element ref="ns2:SubmissionIndex" minOccurs="0"/>
                <xsd:element ref="ns2:MediaServiceSearchProperties" minOccurs="0"/>
                <xsd:element ref="ns2:Submission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e67c3-403c-4e57-93a5-59a3bba3f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2b4d86e-1c47-47bb-9660-90c02fc04e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General_x002f_Inquiry" ma:index="24" nillable="true" ma:displayName="General/Inquiry" ma:format="Dropdown" ma:internalName="General_x002f_Inquiry">
      <xsd:simpleType>
        <xsd:restriction base="dms:Choice">
          <xsd:enumeration value="General"/>
          <xsd:enumeration value="Land Transfer Duty"/>
          <xsd:enumeration value="[Inquiry 2]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ubmissionIndex" ma:index="26" nillable="true" ma:displayName="Submission Index" ma:format="Dropdown" ma:internalName="SubmissionIndex" ma:percentage="FALSE">
      <xsd:simpleType>
        <xsd:restriction base="dms:Number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Submissionnumber" ma:index="28" nillable="true" ma:displayName="Submission number" ma:format="Dropdown" ma:internalName="Submissionnumber" ma:percentage="FALSE">
      <xsd:simpleType>
        <xsd:restriction base="dms:Number">
          <xsd:minInclusive value="1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bdd5c-0c5c-40a6-affe-5baa7a4375a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87f99-12d8-4d4d-8e9d-88ecf3c7b58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5410dbf-2cfe-469a-8dd7-7477553ebbf3}" ma:internalName="TaxCatchAll" ma:showField="CatchAllData" ma:web="927bdd5c-0c5c-40a6-affe-5baa7a4375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missionnumber xmlns="6f1e67c3-403c-4e57-93a5-59a3bba3f7cd" xsi:nil="true"/>
    <TaxCatchAll xmlns="e2387f99-12d8-4d4d-8e9d-88ecf3c7b58b" xsi:nil="true"/>
    <SubmissionIndex xmlns="6f1e67c3-403c-4e57-93a5-59a3bba3f7cd" xsi:nil="true"/>
    <General_x002f_Inquiry xmlns="6f1e67c3-403c-4e57-93a5-59a3bba3f7cd" xsi:nil="true"/>
    <lcf76f155ced4ddcb4097134ff3c332f xmlns="6f1e67c3-403c-4e57-93a5-59a3bba3f7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BBB875-AD54-40FA-ACC2-97F7B75EACEA}"/>
</file>

<file path=customXml/itemProps2.xml><?xml version="1.0" encoding="utf-8"?>
<ds:datastoreItem xmlns:ds="http://schemas.openxmlformats.org/officeDocument/2006/customXml" ds:itemID="{E115B82A-2369-4B29-B8EF-897C6C910FE3}"/>
</file>

<file path=customXml/itemProps3.xml><?xml version="1.0" encoding="utf-8"?>
<ds:datastoreItem xmlns:ds="http://schemas.openxmlformats.org/officeDocument/2006/customXml" ds:itemID="{42230B4A-591D-406D-AF0A-7F052D62DC0F}"/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1261</TotalTime>
  <Words>282</Words>
  <Application>Microsoft Macintosh PowerPoint</Application>
  <PresentationFormat>Widescreen</PresentationFormat>
  <Paragraphs>25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Changes to medium density housing provisions (Amendment VC267)</vt:lpstr>
      <vt:lpstr>Outcomes</vt:lpstr>
      <vt:lpstr>Complexity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Rowley</dc:creator>
  <cp:lastModifiedBy>Stephen Rowley</cp:lastModifiedBy>
  <cp:revision>12</cp:revision>
  <dcterms:created xsi:type="dcterms:W3CDTF">2025-02-26T02:56:17Z</dcterms:created>
  <dcterms:modified xsi:type="dcterms:W3CDTF">2025-04-16T03:31:19Z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0x010100A2C516EC438F234E9F5301279A0E86D5</vt:lpwstr>
  </property>
</Properties>
</file>