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93" r:id="rId3"/>
    <p:sldId id="300" r:id="rId4"/>
    <p:sldId id="301" r:id="rId5"/>
    <p:sldId id="302" r:id="rId6"/>
    <p:sldId id="291" r:id="rId7"/>
    <p:sldId id="294" r:id="rId8"/>
    <p:sldId id="295" r:id="rId9"/>
    <p:sldId id="303" r:id="rId10"/>
    <p:sldId id="304" r:id="rId11"/>
    <p:sldId id="305" r:id="rId12"/>
    <p:sldId id="306" r:id="rId13"/>
    <p:sldId id="296" r:id="rId14"/>
    <p:sldId id="297" r:id="rId15"/>
    <p:sldId id="307" r:id="rId16"/>
    <p:sldId id="298" r:id="rId17"/>
    <p:sldId id="299" r:id="rId18"/>
    <p:sldId id="279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B9B9CB-55A7-4872-B4F3-D1E5C66874D7}">
          <p14:sldIdLst>
            <p14:sldId id="258"/>
            <p14:sldId id="293"/>
            <p14:sldId id="300"/>
            <p14:sldId id="301"/>
            <p14:sldId id="302"/>
            <p14:sldId id="291"/>
            <p14:sldId id="294"/>
            <p14:sldId id="295"/>
            <p14:sldId id="303"/>
            <p14:sldId id="304"/>
            <p14:sldId id="305"/>
            <p14:sldId id="306"/>
            <p14:sldId id="296"/>
            <p14:sldId id="297"/>
            <p14:sldId id="307"/>
            <p14:sldId id="298"/>
            <p14:sldId id="299"/>
            <p14:sldId id="279"/>
          </p14:sldIdLst>
        </p14:section>
        <p14:section name="Example Layouts" id="{4CB27EC9-623C-47D9-9E51-D0ADC7FA5A9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4" autoAdjust="0"/>
    <p:restoredTop sz="96249" autoAdjust="0"/>
  </p:normalViewPr>
  <p:slideViewPr>
    <p:cSldViewPr snapToGrid="0">
      <p:cViewPr varScale="1">
        <p:scale>
          <a:sx n="106" d="100"/>
          <a:sy n="106" d="100"/>
        </p:scale>
        <p:origin x="3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OIFILE\DOI_USERS_G-K$\HandbeK\Public%20report\Chart%20files\Av%20travel%20distance%20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33968535342344"/>
          <c:y val="7.5361445056733908E-2"/>
          <c:w val="0.80025473217354592"/>
          <c:h val="0.8018548217460566"/>
        </c:manualLayout>
      </c:layout>
      <c:lineChart>
        <c:grouping val="standard"/>
        <c:varyColors val="0"/>
        <c:ser>
          <c:idx val="0"/>
          <c:order val="0"/>
          <c:tx>
            <c:v>Melbourne metro</c:v>
          </c:tx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20-47F5-AABA-0C86F85FA263}"/>
                </c:ext>
              </c:extLst>
            </c:dLbl>
            <c:dLbl>
              <c:idx val="1"/>
              <c:layout>
                <c:manualLayout>
                  <c:x val="-6.4247259790200642E-2"/>
                  <c:y val="-2.2840002142589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20-47F5-AABA-0C86F85FA263}"/>
                </c:ext>
              </c:extLst>
            </c:dLbl>
            <c:dLbl>
              <c:idx val="2"/>
              <c:layout>
                <c:manualLayout>
                  <c:x val="-1.5503875968992248E-2"/>
                  <c:y val="2.0408163265306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20-47F5-AABA-0C86F85FA263}"/>
                </c:ext>
              </c:extLst>
            </c:dLbl>
            <c:dLbl>
              <c:idx val="3"/>
              <c:layout>
                <c:manualLayout>
                  <c:x val="-1.1074197120708749E-2"/>
                  <c:y val="4.0816326530612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20-47F5-AABA-0C86F85FA263}"/>
                </c:ext>
              </c:extLst>
            </c:dLbl>
            <c:dLbl>
              <c:idx val="4"/>
              <c:layout>
                <c:manualLayout>
                  <c:x val="-2.8809654607127599E-2"/>
                  <c:y val="3.30443515989072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20-47F5-AABA-0C86F85FA263}"/>
                </c:ext>
              </c:extLst>
            </c:dLbl>
            <c:dLbl>
              <c:idx val="5"/>
              <c:layout>
                <c:manualLayout>
                  <c:x val="-3.7669012303694599E-2"/>
                  <c:y val="4.3248433231560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20-47F5-AABA-0C86F85FA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Sheet4!$J$41:$J$55</c:f>
              <c:numCache>
                <c:formatCode>_(* #,##0_);_(* \(#,##0\);_(* "-"??_);_(@_)</c:formatCode>
                <c:ptCount val="1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</c:numCache>
            </c:numRef>
          </c:cat>
          <c:val>
            <c:numRef>
              <c:f>Sheet4!$L$41:$L$55</c:f>
              <c:numCache>
                <c:formatCode>0%</c:formatCode>
                <c:ptCount val="15"/>
                <c:pt idx="0">
                  <c:v>0.22688170891810186</c:v>
                </c:pt>
                <c:pt idx="1">
                  <c:v>0.42491498635633063</c:v>
                </c:pt>
                <c:pt idx="2">
                  <c:v>0.58516888306592452</c:v>
                </c:pt>
                <c:pt idx="3">
                  <c:v>0.70308926399128513</c:v>
                </c:pt>
                <c:pt idx="4">
                  <c:v>0.78587602528260936</c:v>
                </c:pt>
                <c:pt idx="5">
                  <c:v>0.8438124386904754</c:v>
                </c:pt>
                <c:pt idx="6">
                  <c:v>0.88525868102720306</c:v>
                </c:pt>
                <c:pt idx="7">
                  <c:v>0.91464576644768103</c:v>
                </c:pt>
                <c:pt idx="8">
                  <c:v>0.93800661908668381</c:v>
                </c:pt>
                <c:pt idx="9">
                  <c:v>0.95215013255570891</c:v>
                </c:pt>
                <c:pt idx="10">
                  <c:v>0.96186597754649483</c:v>
                </c:pt>
                <c:pt idx="11">
                  <c:v>0.96932616734003985</c:v>
                </c:pt>
                <c:pt idx="12">
                  <c:v>0.97515768174050133</c:v>
                </c:pt>
                <c:pt idx="13">
                  <c:v>0.97924476033579888</c:v>
                </c:pt>
                <c:pt idx="14">
                  <c:v>0.98156264511872471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420-47F5-AABA-0C86F85FA263}"/>
            </c:ext>
          </c:extLst>
        </c:ser>
        <c:ser>
          <c:idx val="1"/>
          <c:order val="1"/>
          <c:tx>
            <c:v>Vic EV Trial</c:v>
          </c:tx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20-47F5-AABA-0C86F85FA263}"/>
                </c:ext>
              </c:extLst>
            </c:dLbl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20-47F5-AABA-0C86F85FA263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Sheet4!$M$41:$M$48</c:f>
              <c:numCache>
                <c:formatCode>0%</c:formatCode>
                <c:ptCount val="8"/>
                <c:pt idx="0">
                  <c:v>7.9646017699115043E-2</c:v>
                </c:pt>
                <c:pt idx="1">
                  <c:v>0.36283185840707965</c:v>
                </c:pt>
                <c:pt idx="2">
                  <c:v>0.64601769911504425</c:v>
                </c:pt>
                <c:pt idx="3">
                  <c:v>0.84955752212389379</c:v>
                </c:pt>
                <c:pt idx="4">
                  <c:v>0.93805309734513276</c:v>
                </c:pt>
                <c:pt idx="5">
                  <c:v>0.98230088495575218</c:v>
                </c:pt>
                <c:pt idx="6">
                  <c:v>0.99115044247787609</c:v>
                </c:pt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420-47F5-AABA-0C86F85FA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291392"/>
        <c:axId val="151293312"/>
      </c:lineChart>
      <c:catAx>
        <c:axId val="151291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Average Daily</a:t>
                </a:r>
                <a:r>
                  <a:rPr lang="en-US" sz="1100" baseline="0"/>
                  <a:t> </a:t>
                </a:r>
                <a:r>
                  <a:rPr lang="en-US" sz="1100"/>
                  <a:t>Vehicle Driving Distance</a:t>
                </a:r>
                <a:r>
                  <a:rPr lang="en-US" sz="1100" baseline="0"/>
                  <a:t> (km)</a:t>
                </a:r>
                <a:endParaRPr lang="en-US" sz="1100"/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151293312"/>
        <c:crosses val="autoZero"/>
        <c:auto val="1"/>
        <c:lblAlgn val="ctr"/>
        <c:lblOffset val="100"/>
        <c:noMultiLvlLbl val="0"/>
      </c:catAx>
      <c:valAx>
        <c:axId val="151293312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AU" sz="1200"/>
                  <a:t>Cumulative  Percentage of Vehicle</a:t>
                </a:r>
              </a:p>
            </c:rich>
          </c:tx>
          <c:layout>
            <c:manualLayout>
              <c:xMode val="edge"/>
              <c:yMode val="edge"/>
              <c:x val="1.9145978845667547E-2"/>
              <c:y val="6.4003408456025701E-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512913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0.51239</cdr:x>
      <cdr:y>0.20635</cdr:y>
    </cdr:from>
    <cdr:to>
      <cdr:x>0.74898</cdr:x>
      <cdr:y>0.27376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36780" y="770087"/>
          <a:ext cx="1356018" cy="251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200"/>
            <a:t>Melbourne metro</a:t>
          </a:r>
        </a:p>
      </cdr:txBody>
    </cdr:sp>
  </cdr:relSizeAnchor>
  <cdr:relSizeAnchor xmlns:cdr="http://schemas.openxmlformats.org/drawingml/2006/chartDrawing">
    <cdr:from>
      <cdr:x>0.15702</cdr:x>
      <cdr:y>0.04437</cdr:y>
    </cdr:from>
    <cdr:to>
      <cdr:x>0.39361</cdr:x>
      <cdr:y>0.11179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99940" y="165591"/>
          <a:ext cx="1356018" cy="251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200"/>
            <a:t>Vic EV Trial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A70F2-81F0-4AA9-B53E-80D6E1AA9FA8}" type="datetimeFigureOut">
              <a:rPr lang="en-AU" smtClean="0"/>
              <a:t>13/02/2018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FF7FF-8798-420E-A4E4-402B97147C42}" type="slidenum">
              <a:rPr lang="en-AU" smtClean="0"/>
              <a:t>‹#›</a:t>
            </a:fld>
            <a:endParaRPr lang="en-AU"/>
          </a:p>
        </p:txBody>
      </p:sp>
      <p:sp>
        <p:nvSpPr>
          <p:cNvPr id="6" name="hc" descr="UNCLASSIFIED"/>
          <p:cNvSpPr txBox="1"/>
          <p:nvPr/>
        </p:nvSpPr>
        <p:spPr>
          <a:xfrm>
            <a:off x="0" y="0"/>
            <a:ext cx="6797675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900">
                <a:solidFill>
                  <a:srgbClr val="000000"/>
                </a:solidFill>
                <a:latin typeface="arial"/>
              </a:rPr>
              <a:t>UNCLASSIFIED</a:t>
            </a:r>
          </a:p>
        </p:txBody>
      </p:sp>
      <p:sp>
        <p:nvSpPr>
          <p:cNvPr id="7" name="fc" descr="UNCLASSIFIED"/>
          <p:cNvSpPr txBox="1"/>
          <p:nvPr/>
        </p:nvSpPr>
        <p:spPr>
          <a:xfrm>
            <a:off x="0" y="9708803"/>
            <a:ext cx="6797675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900">
                <a:solidFill>
                  <a:srgbClr val="000000"/>
                </a:solidFill>
                <a:latin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22443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9674F-3590-4E9E-AA91-EA65D5B4306D}" type="datetimeFigureOut">
              <a:rPr lang="en-AU" smtClean="0"/>
              <a:t>13/02/2018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13E6-E45B-4512-95C6-65D92CB92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5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713E6-E45B-4512-95C6-65D92CB92EB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422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713E6-E45B-4512-95C6-65D92CB92EB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292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People were apprehensive about range at first, then discovered 120 km was plenty for a normal day’s drive.</a:t>
            </a:r>
          </a:p>
          <a:p>
            <a:endParaRPr lang="en-AU" dirty="0"/>
          </a:p>
          <a:p>
            <a:r>
              <a:rPr lang="en-AU" dirty="0"/>
              <a:t>Black line is distribution of daily driving distances in Melbourne from VISTA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Salmon colour is distribution of </a:t>
            </a:r>
            <a:r>
              <a:rPr lang="en-AU" b="1" dirty="0"/>
              <a:t>fleet</a:t>
            </a:r>
            <a:r>
              <a:rPr lang="en-AU" dirty="0"/>
              <a:t> daily distances in Trial based </a:t>
            </a:r>
          </a:p>
          <a:p>
            <a:r>
              <a:rPr lang="en-AU" dirty="0"/>
              <a:t>Green is distribution of </a:t>
            </a:r>
            <a:r>
              <a:rPr lang="en-AU" b="1" dirty="0"/>
              <a:t>household</a:t>
            </a:r>
            <a:r>
              <a:rPr lang="en-AU" dirty="0"/>
              <a:t> daily distances in Trial based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713E6-E45B-4512-95C6-65D92CB92EB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7760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713E6-E45B-4512-95C6-65D92CB92EB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7538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713E6-E45B-4512-95C6-65D92CB92EB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2449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 commonwealth ministerial committee is considering a fleet average limit of 105 g/km GHG emissions, to be phased in by 2025.  This will allow industry to “triple count” their EVs when calculating their fleet average emissions.  We see this as a powerful driver of vehicle electrification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713E6-E45B-4512-95C6-65D92CB92EB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0121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Gartner Hype Cycle</a:t>
            </a:r>
          </a:p>
          <a:p>
            <a:r>
              <a:rPr lang="en-AU" dirty="0"/>
              <a:t>Blue is what we expected EVs would go</a:t>
            </a:r>
          </a:p>
          <a:p>
            <a:r>
              <a:rPr lang="en-AU" dirty="0"/>
              <a:t>Red is reality</a:t>
            </a:r>
          </a:p>
          <a:p>
            <a:r>
              <a:rPr lang="en-AU" dirty="0"/>
              <a:t>Trial was at the “Peak of Inflated Expectations”</a:t>
            </a:r>
          </a:p>
          <a:p>
            <a:r>
              <a:rPr lang="en-AU" dirty="0"/>
              <a:t>Now at the Slope of Enlightenment </a:t>
            </a:r>
          </a:p>
          <a:p>
            <a:r>
              <a:rPr lang="en-AU" dirty="0"/>
              <a:t>ICE is internal combustion engine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713E6-E45B-4512-95C6-65D92CB92EBA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220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5" y="465138"/>
            <a:ext cx="5040000" cy="1109662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5" y="1890713"/>
            <a:ext cx="5040000" cy="1655762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448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7238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6" y="465138"/>
            <a:ext cx="4380940" cy="1109662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422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7238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5" y="465138"/>
            <a:ext cx="4381200" cy="1109662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3594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460800"/>
            <a:ext cx="504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400" y="2452687"/>
            <a:ext cx="91727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9934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ing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460800"/>
            <a:ext cx="504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00" y="1834013"/>
            <a:ext cx="9172725" cy="547237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400" y="2452687"/>
            <a:ext cx="91727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902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small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460800"/>
            <a:ext cx="504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00" y="1834013"/>
            <a:ext cx="9172725" cy="547237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400" y="2452687"/>
            <a:ext cx="91727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7468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460800"/>
            <a:ext cx="504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00" y="1834013"/>
            <a:ext cx="9172725" cy="5472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401" y="2452687"/>
            <a:ext cx="431777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‹#›</a:t>
            </a:fld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191125" y="2581275"/>
            <a:ext cx="5727700" cy="29051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095875" y="5607050"/>
            <a:ext cx="5768975" cy="34925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buNone/>
              <a:defRPr sz="900"/>
            </a:lvl2pPr>
            <a:lvl3pPr marL="216000" indent="0">
              <a:buNone/>
              <a:defRPr sz="900"/>
            </a:lvl3pPr>
            <a:lvl4pPr marL="432000" indent="0">
              <a:buNone/>
              <a:defRPr sz="900"/>
            </a:lvl4pPr>
            <a:lvl5pPr marL="64800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526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460800"/>
            <a:ext cx="504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00" y="1834013"/>
            <a:ext cx="9172725" cy="547237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88180" y="3205048"/>
            <a:ext cx="10239376" cy="2431371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0400" y="2451600"/>
            <a:ext cx="9172800" cy="464400"/>
          </a:xfrm>
        </p:spPr>
        <p:txBody>
          <a:bodyPr anchor="t" anchorCtr="0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618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460800"/>
            <a:ext cx="504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8046" y="1964724"/>
            <a:ext cx="10225327" cy="352167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‹#›</a:t>
            </a:fld>
            <a:endParaRPr lang="en-AU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00076" y="5578475"/>
            <a:ext cx="5768975" cy="34925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buNone/>
              <a:defRPr sz="900"/>
            </a:lvl2pPr>
            <a:lvl3pPr marL="216000" indent="0">
              <a:buNone/>
              <a:defRPr sz="900"/>
            </a:lvl3pPr>
            <a:lvl4pPr marL="432000" indent="0">
              <a:buNone/>
              <a:defRPr sz="900"/>
            </a:lvl4pPr>
            <a:lvl5pPr marL="64800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2076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TFV text"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460800"/>
            <a:ext cx="504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400" y="2452687"/>
            <a:ext cx="91727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8784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ing and content TFV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460800"/>
            <a:ext cx="504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00" y="1834013"/>
            <a:ext cx="9172725" cy="547237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400" y="2452687"/>
            <a:ext cx="91727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74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5" y="465138"/>
            <a:ext cx="5040000" cy="1109662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5" y="1890713"/>
            <a:ext cx="5040000" cy="1655762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5"/>
          <a:stretch/>
        </p:blipFill>
        <p:spPr>
          <a:xfrm>
            <a:off x="7364627" y="0"/>
            <a:ext cx="4827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72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 TFV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460800"/>
            <a:ext cx="504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00" y="1834013"/>
            <a:ext cx="9172725" cy="5472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401" y="2452687"/>
            <a:ext cx="431777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‹#›</a:t>
            </a:fld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191125" y="2581275"/>
            <a:ext cx="5727700" cy="29051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095875" y="5607050"/>
            <a:ext cx="5768975" cy="34925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buNone/>
              <a:defRPr sz="900"/>
            </a:lvl2pPr>
            <a:lvl3pPr marL="216000" indent="0">
              <a:buNone/>
              <a:defRPr sz="900"/>
            </a:lvl3pPr>
            <a:lvl4pPr marL="432000" indent="0">
              <a:buNone/>
              <a:defRPr sz="900"/>
            </a:lvl4pPr>
            <a:lvl5pPr marL="64800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3137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FV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460800"/>
            <a:ext cx="504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00" y="1834013"/>
            <a:ext cx="9172725" cy="547237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88180" y="3205048"/>
            <a:ext cx="10239376" cy="2431371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0400" y="2451600"/>
            <a:ext cx="9172800" cy="464400"/>
          </a:xfrm>
        </p:spPr>
        <p:txBody>
          <a:bodyPr anchor="t" anchorCtr="0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512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460800"/>
            <a:ext cx="504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8046" y="1964724"/>
            <a:ext cx="10225327" cy="352167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‹#›</a:t>
            </a:fld>
            <a:endParaRPr lang="en-AU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00076" y="5578475"/>
            <a:ext cx="5768975" cy="34925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buNone/>
              <a:defRPr sz="900"/>
            </a:lvl2pPr>
            <a:lvl3pPr marL="216000" indent="0">
              <a:buNone/>
              <a:defRPr sz="900"/>
            </a:lvl3pPr>
            <a:lvl4pPr marL="432000" indent="0">
              <a:buNone/>
              <a:defRPr sz="900"/>
            </a:lvl4pPr>
            <a:lvl5pPr marL="64800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737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5" y="465138"/>
            <a:ext cx="5040000" cy="1109662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5" y="1890713"/>
            <a:ext cx="5040000" cy="1655762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357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5" y="465138"/>
            <a:ext cx="5040000" cy="1109662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5" y="1890713"/>
            <a:ext cx="5040000" cy="1655762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6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5" y="465138"/>
            <a:ext cx="5040000" cy="1109662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5" y="1890713"/>
            <a:ext cx="5040000" cy="1655762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259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5" y="465138"/>
            <a:ext cx="5040000" cy="1109662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5" y="1890713"/>
            <a:ext cx="5040000" cy="1655762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144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5" y="465138"/>
            <a:ext cx="5040000" cy="1109662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217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5" y="465138"/>
            <a:ext cx="5040000" cy="1109662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257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5" y="465138"/>
            <a:ext cx="5040000" cy="1109662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536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811" y="460375"/>
            <a:ext cx="8021790" cy="10064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810" y="2461346"/>
            <a:ext cx="8388935" cy="3710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3305" y="6165850"/>
            <a:ext cx="62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ED55394-C19B-4ACE-9DFB-1E0DE63FD1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hc" descr="UNCLASSIFIED"/>
          <p:cNvSpPr txBox="1"/>
          <p:nvPr userDrawn="1"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900" b="0" i="0" u="none" baseline="0">
                <a:solidFill>
                  <a:srgbClr val="000000"/>
                </a:solidFill>
                <a:latin typeface="arial"/>
              </a:rPr>
              <a:t>UNCLASSIFIED</a:t>
            </a:r>
          </a:p>
        </p:txBody>
      </p:sp>
      <p:sp>
        <p:nvSpPr>
          <p:cNvPr id="5" name="fc" descr="UNCLASSIFIED"/>
          <p:cNvSpPr txBox="1"/>
          <p:nvPr userDrawn="1"/>
        </p:nvSpPr>
        <p:spPr>
          <a:xfrm>
            <a:off x="0" y="665734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900" b="0" i="0" u="none" baseline="0">
                <a:solidFill>
                  <a:srgbClr val="000000"/>
                </a:solidFill>
                <a:latin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66807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8" r:id="rId12"/>
    <p:sldLayoutId id="2147483677" r:id="rId13"/>
    <p:sldLayoutId id="2147483672" r:id="rId14"/>
    <p:sldLayoutId id="2147483669" r:id="rId15"/>
    <p:sldLayoutId id="2147483671" r:id="rId16"/>
    <p:sldLayoutId id="2147483670" r:id="rId17"/>
    <p:sldLayoutId id="2147483679" r:id="rId18"/>
    <p:sldLayoutId id="2147483673" r:id="rId19"/>
    <p:sldLayoutId id="2147483674" r:id="rId20"/>
    <p:sldLayoutId id="2147483675" r:id="rId21"/>
    <p:sldLayoutId id="2147483676" r:id="rId2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81025" y="465138"/>
            <a:ext cx="7423288" cy="1109662"/>
          </a:xfrm>
        </p:spPr>
        <p:txBody>
          <a:bodyPr/>
          <a:lstStyle/>
          <a:p>
            <a:r>
              <a:rPr lang="en-AU" dirty="0"/>
              <a:t>Parliamentary Inquiry into Electric Vehicles</a:t>
            </a:r>
            <a:br>
              <a:rPr lang="en-AU" dirty="0"/>
            </a:br>
            <a:br>
              <a:rPr lang="en-AU" dirty="0"/>
            </a:br>
            <a:r>
              <a:rPr lang="en-AU" sz="1800" dirty="0"/>
              <a:t>Standing Committee on Economy and Infrastructure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81025" y="1890713"/>
            <a:ext cx="7754592" cy="2482504"/>
          </a:xfrm>
        </p:spPr>
        <p:txBody>
          <a:bodyPr/>
          <a:lstStyle/>
          <a:p>
            <a:r>
              <a:rPr lang="en-AU" dirty="0"/>
              <a:t>Witnesses in attendance at hearing:</a:t>
            </a:r>
          </a:p>
          <a:p>
            <a:r>
              <a:rPr lang="en-AU" dirty="0"/>
              <a:t>Fiona Calvert				Paul Salter</a:t>
            </a:r>
          </a:p>
          <a:p>
            <a:r>
              <a:rPr lang="en-AU" sz="1400" dirty="0"/>
              <a:t>Director, Transport Analysis and Assessment	Director, Policy and Regulation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13 Feb 2018</a:t>
            </a:r>
          </a:p>
        </p:txBody>
      </p:sp>
    </p:spTree>
    <p:extLst>
      <p:ext uri="{BB962C8B-B14F-4D97-AF65-F5344CB8AC3E}">
        <p14:creationId xmlns:p14="http://schemas.microsoft.com/office/powerpoint/2010/main" val="213485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7FD0E-AF44-4F0C-ADB5-63B5997CE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Availability of charging infrastructure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DDC7B-5AFA-42CD-B856-F23C2D439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400" y="1620351"/>
            <a:ext cx="4110554" cy="4768726"/>
          </a:xfrm>
        </p:spPr>
        <p:txBody>
          <a:bodyPr/>
          <a:lstStyle/>
          <a:p>
            <a:r>
              <a:rPr lang="en-AU" dirty="0"/>
              <a:t>Availability of charging infrastructure may limit early EV take up</a:t>
            </a:r>
          </a:p>
          <a:p>
            <a:r>
              <a:rPr lang="en-AU" dirty="0"/>
              <a:t>Subsidies do not appear to be warranted</a:t>
            </a:r>
          </a:p>
          <a:p>
            <a:pPr lvl="1"/>
            <a:r>
              <a:rPr lang="en-AU" dirty="0"/>
              <a:t>Most charging occurs where the vehicle is parked</a:t>
            </a:r>
          </a:p>
          <a:p>
            <a:pPr lvl="1"/>
            <a:r>
              <a:rPr lang="en-AU" dirty="0"/>
              <a:t>Many people would go out of their way to access a charging point</a:t>
            </a:r>
          </a:p>
          <a:p>
            <a:pPr lvl="1"/>
            <a:r>
              <a:rPr lang="en-AU" dirty="0"/>
              <a:t>Installation costs can be high where cable installation is difficult</a:t>
            </a:r>
          </a:p>
          <a:p>
            <a:r>
              <a:rPr lang="en-AU" dirty="0"/>
              <a:t>Misinformation about charging is a larger potential barrier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8FBE7-54CF-47A9-B957-FAA90FA1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10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C9C84D-5B18-4796-B7BA-2DF170DC6CD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928" r="2344" b="36248"/>
          <a:stretch/>
        </p:blipFill>
        <p:spPr bwMode="auto">
          <a:xfrm>
            <a:off x="5015495" y="1620352"/>
            <a:ext cx="6555181" cy="5209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83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4F5F-0894-4458-BF8A-69CC9659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99" y="460800"/>
            <a:ext cx="7146831" cy="1008000"/>
          </a:xfrm>
        </p:spPr>
        <p:txBody>
          <a:bodyPr/>
          <a:lstStyle/>
          <a:p>
            <a:r>
              <a:rPr lang="en-AU" dirty="0"/>
              <a:t>Vehicle range is not a real barrier to take up, but can be perceived as an issue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AE1F8-5720-4757-8B43-92BC771C0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2154" y="1504473"/>
            <a:ext cx="11753999" cy="3684588"/>
          </a:xfrm>
        </p:spPr>
        <p:txBody>
          <a:bodyPr/>
          <a:lstStyle/>
          <a:p>
            <a:r>
              <a:rPr lang="en-AU" dirty="0"/>
              <a:t>Only a small percentage of people travel more than 100km a day</a:t>
            </a:r>
          </a:p>
          <a:p>
            <a:r>
              <a:rPr lang="en-AU" dirty="0"/>
              <a:t>Most new generation electric vehicles have a range of 400km or more</a:t>
            </a:r>
          </a:p>
          <a:p>
            <a:r>
              <a:rPr lang="en-AU" dirty="0"/>
              <a:t>The trial found that understanding of range issues was a major factor for unfamiliar drivers of electric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D3650-8038-461A-967A-F1B07114D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11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17E13B-276A-4C78-9DAC-73AAB37C52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08" y="2855518"/>
            <a:ext cx="4546572" cy="3947261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D3E5108-5876-4FBA-B28F-DBB01D7A6D97}"/>
              </a:ext>
            </a:extLst>
          </p:cNvPr>
          <p:cNvGraphicFramePr/>
          <p:nvPr>
            <p:extLst/>
          </p:nvPr>
        </p:nvGraphicFramePr>
        <p:xfrm>
          <a:off x="262155" y="2963202"/>
          <a:ext cx="5731510" cy="3731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9220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being done now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4201" y="1907564"/>
            <a:ext cx="10699104" cy="3684588"/>
          </a:xfrm>
        </p:spPr>
        <p:txBody>
          <a:bodyPr/>
          <a:lstStyle/>
          <a:p>
            <a:r>
              <a:rPr lang="en-AU" b="1" dirty="0"/>
              <a:t>What Government is doing</a:t>
            </a:r>
          </a:p>
          <a:p>
            <a:r>
              <a:rPr lang="en-AU" dirty="0"/>
              <a:t>$100 discount for registration of EVs</a:t>
            </a:r>
          </a:p>
          <a:p>
            <a:r>
              <a:rPr lang="en-AU" dirty="0"/>
              <a:t>Legal requirement for registration plate identification of EVs from 2019</a:t>
            </a:r>
          </a:p>
          <a:p>
            <a:r>
              <a:rPr lang="en-AU" dirty="0"/>
              <a:t>Supporting the proposed National regulations on vehicle emissions</a:t>
            </a:r>
          </a:p>
          <a:p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51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FB59-6473-47E2-B263-5249EE4B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460800"/>
            <a:ext cx="5703868" cy="1008000"/>
          </a:xfrm>
        </p:spPr>
        <p:txBody>
          <a:bodyPr/>
          <a:lstStyle/>
          <a:p>
            <a:r>
              <a:rPr lang="en-AU" dirty="0"/>
              <a:t>Electric vehicles in Public transport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9C335-D417-4FF4-A506-8F2038B22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7452" y="1618186"/>
            <a:ext cx="11544135" cy="36845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Recent initiatives are aimed at shifting the source of electricity powering public transport from coal fired power stations to renewable energy.  </a:t>
            </a:r>
          </a:p>
          <a:p>
            <a:pPr marL="774900" lvl="2" indent="-342900">
              <a:buFont typeface="Arial" panose="020B0604020202020204" pitchFamily="34" charset="0"/>
              <a:buChar char="•"/>
            </a:pPr>
            <a:r>
              <a:rPr lang="en-US" dirty="0"/>
              <a:t>The Government has announced it will run a tender to help build 75MW of new large scale solar farms.</a:t>
            </a:r>
            <a:endParaRPr lang="en-AU" dirty="0"/>
          </a:p>
          <a:p>
            <a:pPr marL="774900" lvl="2" indent="-342900">
              <a:buFont typeface="Arial" panose="020B0604020202020204" pitchFamily="34" charset="0"/>
              <a:buChar char="•"/>
            </a:pPr>
            <a:r>
              <a:rPr lang="en-US" dirty="0"/>
              <a:t> Around 35MW of the new solar farms will be linked to powering Melbourne’s fleet of over 400 trams. </a:t>
            </a:r>
          </a:p>
          <a:p>
            <a:pPr marL="774900" lvl="2" indent="-342900">
              <a:buFont typeface="Arial" panose="020B0604020202020204" pitchFamily="34" charset="0"/>
              <a:buChar char="•"/>
            </a:pPr>
            <a:r>
              <a:rPr lang="en-US" dirty="0"/>
              <a:t>This will result in a reduction of more than 80,000 </a:t>
            </a:r>
            <a:r>
              <a:rPr lang="en-US" dirty="0" err="1"/>
              <a:t>tonnes</a:t>
            </a:r>
            <a:r>
              <a:rPr lang="en-US" dirty="0"/>
              <a:t> of greenhouse gas emissions every year.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Electric buses have been bought into service in large numbers in other major cities around the world - particularly China. </a:t>
            </a:r>
          </a:p>
          <a:p>
            <a:pPr marL="774900" lvl="2" indent="-342900">
              <a:buFont typeface="Arial" panose="020B0604020202020204" pitchFamily="34" charset="0"/>
              <a:buChar char="•"/>
            </a:pPr>
            <a:r>
              <a:rPr lang="en-US" dirty="0"/>
              <a:t>However, their applicability to Melbourne depends on how well vehicle capabilities match to route and cycle requirements.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Government maintains a high level of influence and control over the replacement of existing buses, the establishment of new bus routes and bringing new buses into service.  </a:t>
            </a:r>
            <a:endParaRPr lang="en-AU" dirty="0"/>
          </a:p>
          <a:p>
            <a:pPr marL="774900" lvl="2" indent="-342900">
              <a:buFont typeface="Arial" panose="020B0604020202020204" pitchFamily="34" charset="0"/>
              <a:buChar char="•"/>
            </a:pPr>
            <a:r>
              <a:rPr lang="en-US" dirty="0"/>
              <a:t>12 of the 13 metropolitan Public transport bus service contracts will expire this year.  Early in 2017 the Government announced that it would introduce more flexibility in new replacement contracts.</a:t>
            </a:r>
            <a:endParaRPr lang="en-AU" dirty="0"/>
          </a:p>
          <a:p>
            <a:pPr marL="774900" lvl="2" indent="-342900">
              <a:buFont typeface="Arial" panose="020B0604020202020204" pitchFamily="34" charset="0"/>
              <a:buChar char="•"/>
            </a:pPr>
            <a:r>
              <a:rPr lang="en-US" dirty="0"/>
              <a:t>The Government announced that it would look at how to introduce smaller and more frequent services and possibly introduce electric buses.  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13BFA-14EB-4D56-A4CC-02E37C1B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4692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37A87-BD0C-4646-BDC4-171F3FCC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99" y="460800"/>
            <a:ext cx="6041219" cy="1008000"/>
          </a:xfrm>
        </p:spPr>
        <p:txBody>
          <a:bodyPr/>
          <a:lstStyle/>
          <a:p>
            <a:r>
              <a:rPr lang="en-AU" dirty="0"/>
              <a:t>Electric Vehicles in Government Fleets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8C4DC-F4CB-4002-AA45-A4176DABE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399" y="1680330"/>
            <a:ext cx="9172725" cy="36845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there are economic benefits that are able to be obtained then the switch to electric vehicles will occur for public sector fleets.  </a:t>
            </a:r>
          </a:p>
          <a:p>
            <a:pPr marL="774900" lvl="2" indent="-342900">
              <a:buFont typeface="Arial" panose="020B0604020202020204" pitchFamily="34" charset="0"/>
              <a:buChar char="•"/>
            </a:pPr>
            <a:r>
              <a:rPr lang="en-US" dirty="0"/>
              <a:t>However, the vehicles to be purchased also need to be practical for their intended purchase.  </a:t>
            </a:r>
          </a:p>
          <a:p>
            <a:pPr marL="774900" lvl="2" indent="-342900">
              <a:buFont typeface="Arial" panose="020B0604020202020204" pitchFamily="34" charset="0"/>
              <a:buChar char="•"/>
            </a:pPr>
            <a:r>
              <a:rPr lang="en-US" dirty="0"/>
              <a:t>Electric </a:t>
            </a:r>
            <a:r>
              <a:rPr lang="en-US" dirty="0" err="1"/>
              <a:t>utes</a:t>
            </a:r>
            <a:r>
              <a:rPr lang="en-US" dirty="0"/>
              <a:t> have not yet been made available to the market.</a:t>
            </a:r>
          </a:p>
          <a:p>
            <a:pPr marL="774900" lvl="2" indent="-342900">
              <a:buFont typeface="Arial" panose="020B0604020202020204" pitchFamily="34" charset="0"/>
              <a:buChar char="•"/>
            </a:pPr>
            <a:r>
              <a:rPr lang="en-US" dirty="0"/>
              <a:t>Electric vans that could be used as ambulances </a:t>
            </a:r>
            <a:r>
              <a:rPr lang="en-US" dirty="0" err="1"/>
              <a:t>etc</a:t>
            </a:r>
            <a:r>
              <a:rPr lang="en-US" dirty="0"/>
              <a:t> have not yet been made available.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the diversity of vehicles that are needed are matched with supply then it will be feasible to make the switch.</a:t>
            </a:r>
            <a:endParaRPr lang="en-AU" dirty="0"/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6C3D1-1AC7-45FF-B826-E100696C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5313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4D9ED-E155-4CC4-B9CD-F33F2F16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99" y="460800"/>
            <a:ext cx="7369569" cy="1008000"/>
          </a:xfrm>
        </p:spPr>
        <p:txBody>
          <a:bodyPr/>
          <a:lstStyle/>
          <a:p>
            <a:r>
              <a:rPr lang="en-AU" dirty="0"/>
              <a:t>Employment Implications and Impacts on Local Manufacturing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BB9F9-1DD9-4A63-9B44-387499655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399" y="1655518"/>
            <a:ext cx="9172725" cy="3684588"/>
          </a:xfrm>
        </p:spPr>
        <p:txBody>
          <a:bodyPr/>
          <a:lstStyle/>
          <a:p>
            <a:r>
              <a:rPr lang="en-AU" dirty="0"/>
              <a:t>Local manufacture:</a:t>
            </a:r>
          </a:p>
          <a:p>
            <a:pPr lvl="1"/>
            <a:r>
              <a:rPr lang="en-AU" dirty="0"/>
              <a:t>Local assembly and fit out would continue for electric buses and trucks</a:t>
            </a:r>
          </a:p>
          <a:p>
            <a:pPr lvl="1"/>
            <a:r>
              <a:rPr lang="en-AU" dirty="0"/>
              <a:t>Victorian Industry Participation Policy likely to apply to bus replacement contracts</a:t>
            </a:r>
          </a:p>
          <a:p>
            <a:pPr lvl="2"/>
            <a:r>
              <a:rPr lang="en-AU" dirty="0"/>
              <a:t>Local content plan</a:t>
            </a:r>
          </a:p>
          <a:p>
            <a:pPr lvl="2"/>
            <a:r>
              <a:rPr lang="en-AU" dirty="0"/>
              <a:t>Additional requirements for high value strategic projects</a:t>
            </a:r>
          </a:p>
          <a:p>
            <a:pPr lvl="1"/>
            <a:r>
              <a:rPr lang="en-AU" dirty="0"/>
              <a:t>Victorian businesses are involved in manufacture of electric vehicle components</a:t>
            </a:r>
          </a:p>
          <a:p>
            <a:pPr marL="0" lvl="1" indent="0">
              <a:buNone/>
            </a:pPr>
            <a:r>
              <a:rPr lang="en-AU" dirty="0"/>
              <a:t>Employment implications:</a:t>
            </a:r>
          </a:p>
          <a:p>
            <a:pPr lvl="1"/>
            <a:r>
              <a:rPr lang="en-AU" dirty="0" err="1"/>
              <a:t>TfV</a:t>
            </a:r>
            <a:r>
              <a:rPr lang="en-AU" dirty="0"/>
              <a:t> has not modelled employment implications</a:t>
            </a:r>
          </a:p>
          <a:p>
            <a:pPr lvl="1"/>
            <a:r>
              <a:rPr lang="en-AU" dirty="0"/>
              <a:t>Likely to be a decline in employment linked to maintenance as electric motors generally require less maintenance</a:t>
            </a:r>
          </a:p>
          <a:p>
            <a:pPr lvl="1"/>
            <a:r>
              <a:rPr lang="en-AU" dirty="0"/>
              <a:t>May be offsetting increases in employment elsewhere in the economy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E6372-2940-44F5-9BF1-056BCEC7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5927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330B-CCE1-4468-96E1-15597DACB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Electric vehicles in  car sharing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7B9AB-0784-4A32-8B59-F2525927D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400" y="1769106"/>
            <a:ext cx="4514260" cy="36845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Electric vehicles well suited to operational demands of customers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GoGet (2011) reported 97 per cent of trips made by their members as being less than 50 kilometres.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Car-sharing also provides a means for the wider community to experience electric vehicle technology first-hand.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GoGet joined the Victorian Electric Vehicle Trial in 2011,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AC2BB-E30B-48A1-B892-4E41A8D7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16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AB29CA-2AF9-4441-A78E-861CC1B1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843" y="2129920"/>
            <a:ext cx="5718544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11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9716F-352D-46E6-B6D6-50ECB42F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99" y="460800"/>
            <a:ext cx="5473049" cy="1008000"/>
          </a:xfrm>
        </p:spPr>
        <p:txBody>
          <a:bodyPr/>
          <a:lstStyle/>
          <a:p>
            <a:r>
              <a:rPr lang="en-AU" dirty="0"/>
              <a:t>Electric vehicles also well suited to car sharing 2.0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1536B6-0B9E-49A8-AA8D-7E6A65BE1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400" y="1793289"/>
            <a:ext cx="9172725" cy="43439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Next generation of car sharing involves the use of road side car spaces with concessions from time limits that normally apply</a:t>
            </a:r>
          </a:p>
          <a:p>
            <a:pPr marL="774900" lvl="2" indent="-342900">
              <a:buFont typeface="Arial" panose="020B0604020202020204" pitchFamily="34" charset="0"/>
              <a:buChar char="•"/>
            </a:pPr>
            <a:r>
              <a:rPr lang="en-AU" dirty="0"/>
              <a:t>Increased logistical challenges </a:t>
            </a:r>
          </a:p>
          <a:p>
            <a:pPr marL="774900" lvl="2" indent="-342900">
              <a:buFont typeface="Arial" panose="020B0604020202020204" pitchFamily="34" charset="0"/>
              <a:buChar char="•"/>
            </a:pPr>
            <a:r>
              <a:rPr lang="en-AU" dirty="0"/>
              <a:t>Found to be feasible in other jurisdictions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Car sharing model likely to have limited lifecycle</a:t>
            </a:r>
          </a:p>
          <a:p>
            <a:pPr marL="774900" lvl="2" indent="-342900">
              <a:buFont typeface="Arial" panose="020B0604020202020204" pitchFamily="34" charset="0"/>
              <a:buChar char="•"/>
            </a:pPr>
            <a:r>
              <a:rPr lang="en-AU" dirty="0"/>
              <a:t>Likely to be overtaken by service offerings that are made possible through automation.</a:t>
            </a:r>
          </a:p>
          <a:p>
            <a:pPr marL="774900" lvl="2" indent="-342900">
              <a:buFont typeface="Arial" panose="020B0604020202020204" pitchFamily="34" charset="0"/>
              <a:buChar char="•"/>
            </a:pPr>
            <a:r>
              <a:rPr lang="en-AU" dirty="0"/>
              <a:t>Automation based on the use of fully electric cars</a:t>
            </a:r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9F889-BD55-4F84-BA51-766C68E1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3414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Future Outlook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29226" y="1708360"/>
            <a:ext cx="5936841" cy="4362607"/>
          </a:xfrm>
        </p:spPr>
        <p:txBody>
          <a:bodyPr/>
          <a:lstStyle/>
          <a:p>
            <a:r>
              <a:rPr lang="en-AU" b="1" dirty="0"/>
              <a:t>Where we see EVs today</a:t>
            </a:r>
          </a:p>
          <a:p>
            <a:r>
              <a:rPr lang="en-AU" dirty="0"/>
              <a:t>Consensus that Electric Cars will be price equivalent to ICE Cars in mid 2020s</a:t>
            </a:r>
          </a:p>
          <a:p>
            <a:r>
              <a:rPr lang="en-AU" dirty="0"/>
              <a:t>Proposed federal emissions regulation will be a powerful driver of EVs if it eventuates</a:t>
            </a:r>
          </a:p>
          <a:p>
            <a:r>
              <a:rPr lang="en-AU" dirty="0"/>
              <a:t>Most major car manufacturers have foreshadowed large scale EV production in the same time frame</a:t>
            </a:r>
          </a:p>
          <a:p>
            <a:r>
              <a:rPr lang="en-AU" dirty="0"/>
              <a:t>Global car industry currently has excess capacity so ICE capacity is likely to scale down</a:t>
            </a:r>
          </a:p>
          <a:p>
            <a:r>
              <a:rPr lang="en-AU" dirty="0"/>
              <a:t>We expect EVs to become mainstream in Victoria over the 2020s</a:t>
            </a:r>
          </a:p>
          <a:p>
            <a:r>
              <a:rPr lang="en-AU" dirty="0"/>
              <a:t>Automation will be built on an EV platform</a:t>
            </a:r>
          </a:p>
          <a:p>
            <a:r>
              <a:rPr lang="en-AU" dirty="0"/>
              <a:t>Cars are consumer goods – subject to vagaries of consumer behaviour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18</a:t>
            </a:fld>
            <a:endParaRPr lang="en-AU"/>
          </a:p>
        </p:txBody>
      </p:sp>
      <p:pic>
        <p:nvPicPr>
          <p:cNvPr id="5" name="Picture 4" descr="Graph showing a high peak for inflated expectiations then a low section for trough of dissilusionment then steady growth" title="Gartner Hype Curve">
            <a:extLst>
              <a:ext uri="{FF2B5EF4-FFF2-40B4-BE49-F238E27FC236}">
                <a16:creationId xmlns:a16="http://schemas.microsoft.com/office/drawing/2014/main" id="{65EC5BE2-9C9C-4E28-B51B-E8FC1669D4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2" y="1748413"/>
            <a:ext cx="5997513" cy="42825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7C504F-40F5-4833-9882-719ED69CBE92}"/>
              </a:ext>
            </a:extLst>
          </p:cNvPr>
          <p:cNvSpPr/>
          <p:nvPr/>
        </p:nvSpPr>
        <p:spPr>
          <a:xfrm>
            <a:off x="9262110" y="4893945"/>
            <a:ext cx="304800" cy="112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FBA941-7D57-4C86-A397-C5B81387414B}"/>
              </a:ext>
            </a:extLst>
          </p:cNvPr>
          <p:cNvSpPr txBox="1"/>
          <p:nvPr/>
        </p:nvSpPr>
        <p:spPr>
          <a:xfrm>
            <a:off x="9206865" y="4850114"/>
            <a:ext cx="636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27737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98BE-3BF3-4760-80EE-CE7B20C71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460800"/>
            <a:ext cx="4670714" cy="1008000"/>
          </a:xfrm>
        </p:spPr>
        <p:txBody>
          <a:bodyPr/>
          <a:lstStyle/>
          <a:p>
            <a:r>
              <a:rPr lang="en-AU" dirty="0"/>
              <a:t>A simple, coordinated transport network for Victoria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663A7-3EAA-4ECB-8AEF-2C4F78CEC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535" y="1844123"/>
            <a:ext cx="6380243" cy="4321727"/>
          </a:xfrm>
        </p:spPr>
        <p:txBody>
          <a:bodyPr/>
          <a:lstStyle/>
          <a:p>
            <a:r>
              <a:rPr lang="en-AU" dirty="0"/>
              <a:t>Transport for Victoria commenced in April 2017 and brings together the planning, coordination and operation of Victoria's transport system and its agencies.  </a:t>
            </a:r>
          </a:p>
          <a:p>
            <a:r>
              <a:rPr lang="en-AU" dirty="0" err="1"/>
              <a:t>TfV</a:t>
            </a:r>
            <a:r>
              <a:rPr lang="en-AU" dirty="0"/>
              <a:t> is responsible for planning for the future of Victoria's transport system in support of economic growth and in response to economic, social and environmental challenges posed by population growth.  </a:t>
            </a:r>
          </a:p>
          <a:p>
            <a:r>
              <a:rPr lang="en-AU" dirty="0"/>
              <a:t>Technology changes and advancements provide significant opportunities to improve transport outcomes.  It is timely for the Parliament and for the community to consider potential benefits, barriers and risks.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C1F99-7C4B-49D7-BE51-ECC77EC6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2</a:t>
            </a:fld>
            <a:endParaRPr lang="en-AU"/>
          </a:p>
        </p:txBody>
      </p:sp>
      <p:pic>
        <p:nvPicPr>
          <p:cNvPr id="1026" name="Picture 2" descr="VicRoads home">
            <a:extLst>
              <a:ext uri="{FF2B5EF4-FFF2-40B4-BE49-F238E27FC236}">
                <a16:creationId xmlns:a16="http://schemas.microsoft.com/office/drawing/2014/main" id="{521C69B1-FB6A-4BA0-886D-3533E1B57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386" y="2291720"/>
            <a:ext cx="1473890" cy="33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2E6CD1-B53D-4A48-83C0-54986C9B0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643" y="3451321"/>
            <a:ext cx="742743" cy="685609"/>
          </a:xfrm>
          <a:prstGeom prst="rect">
            <a:avLst/>
          </a:prstGeom>
        </p:spPr>
      </p:pic>
      <p:pic>
        <p:nvPicPr>
          <p:cNvPr id="1028" name="Picture 4" descr="Victorian Ports Corporation (Melbourne)">
            <a:extLst>
              <a:ext uri="{FF2B5EF4-FFF2-40B4-BE49-F238E27FC236}">
                <a16:creationId xmlns:a16="http://schemas.microsoft.com/office/drawing/2014/main" id="{4B5336EC-D8B3-40A5-BE10-ACF82DD47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678" y="3429000"/>
            <a:ext cx="1283157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E6F1E3-ED9B-4C3C-AC25-376D4D99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7046" y="5256321"/>
            <a:ext cx="1206570" cy="236761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30E5C4-F01F-48E6-AE42-70C058914A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8525" y="5141821"/>
            <a:ext cx="744334" cy="4181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3281D7-C764-4CFC-8B7D-5726A57824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7884" y="2254708"/>
            <a:ext cx="1044975" cy="4043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EDC14E-A3AE-477B-A114-92C84535AAFA}"/>
              </a:ext>
            </a:extLst>
          </p:cNvPr>
          <p:cNvSpPr txBox="1"/>
          <p:nvPr/>
        </p:nvSpPr>
        <p:spPr>
          <a:xfrm>
            <a:off x="8885173" y="3570483"/>
            <a:ext cx="128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Transport for Victoria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B2CD812A-6AAD-48FB-BBE7-BB4B4D4A24E3}"/>
              </a:ext>
            </a:extLst>
          </p:cNvPr>
          <p:cNvSpPr/>
          <p:nvPr/>
        </p:nvSpPr>
        <p:spPr>
          <a:xfrm rot="2702022">
            <a:off x="8131024" y="3046262"/>
            <a:ext cx="1096860" cy="1366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A14719-CACC-488D-BD84-C5E9DDF72F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893126">
            <a:off x="9897495" y="2823361"/>
            <a:ext cx="719839" cy="7143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BC43D0-7A86-4E31-A69D-6CE1DDF639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029492">
            <a:off x="7948678" y="3497374"/>
            <a:ext cx="798645" cy="7925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9314F7-F0D5-4CB2-945F-02491C2587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837218">
            <a:off x="10451048" y="3479984"/>
            <a:ext cx="798645" cy="7925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A64B56-9FA5-41C4-B2C0-007968F5C0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8091" y="4283043"/>
            <a:ext cx="798645" cy="7925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9EBADC-F0B3-4B79-B168-3271EE4E53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748938">
            <a:off x="8267997" y="4259672"/>
            <a:ext cx="79864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2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About the Victorian Electric Vehicle Trial: 2010 to 2014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39969" y="1515996"/>
            <a:ext cx="5992251" cy="3582800"/>
          </a:xfrm>
        </p:spPr>
        <p:txBody>
          <a:bodyPr/>
          <a:lstStyle/>
          <a:p>
            <a:r>
              <a:rPr lang="en-AU" sz="1600" dirty="0"/>
              <a:t>Managed by DTPLI on behalf of the Victorian Government</a:t>
            </a:r>
          </a:p>
          <a:p>
            <a:r>
              <a:rPr lang="en-AU" sz="1600" dirty="0"/>
              <a:t>Multiple partners participated in the trial, including</a:t>
            </a:r>
          </a:p>
          <a:p>
            <a:pPr lvl="1" defTabSz="777875">
              <a:tabLst>
                <a:tab pos="2508250" algn="l"/>
              </a:tabLst>
            </a:pPr>
            <a:r>
              <a:rPr lang="en-AU" sz="1600" dirty="0"/>
              <a:t>Manufacturers 	– Electricity Industry	</a:t>
            </a:r>
          </a:p>
          <a:p>
            <a:pPr lvl="1">
              <a:tabLst>
                <a:tab pos="2508250" algn="l"/>
              </a:tabLst>
            </a:pPr>
            <a:r>
              <a:rPr lang="en-AU" sz="1600" dirty="0"/>
              <a:t>Charging Providers	– 80 Fleets </a:t>
            </a:r>
            <a:r>
              <a:rPr lang="en-AU" sz="1600" dirty="0" err="1"/>
              <a:t>esp</a:t>
            </a:r>
            <a:r>
              <a:rPr lang="en-AU" sz="1600" dirty="0"/>
              <a:t> Local Government</a:t>
            </a:r>
          </a:p>
          <a:p>
            <a:pPr lvl="1">
              <a:tabLst>
                <a:tab pos="2508250" algn="l"/>
              </a:tabLst>
            </a:pPr>
            <a:r>
              <a:rPr lang="en-AU" sz="1600" dirty="0"/>
              <a:t>Insurers	– 120 Households	</a:t>
            </a:r>
          </a:p>
          <a:p>
            <a:pPr lvl="1">
              <a:tabLst>
                <a:tab pos="2508250" algn="l"/>
              </a:tabLst>
            </a:pPr>
            <a:r>
              <a:rPr lang="en-AU" sz="1600" dirty="0"/>
              <a:t>Universities and TAFEs 	– 200 Chargers (19 Public)</a:t>
            </a:r>
          </a:p>
          <a:p>
            <a:r>
              <a:rPr lang="en-AU" sz="1600" dirty="0"/>
              <a:t>Only trial in the world at the time to operate with multiple vehicle manufacturers and charging infrastructure providers</a:t>
            </a:r>
          </a:p>
          <a:p>
            <a:r>
              <a:rPr lang="en-AU" sz="1600" dirty="0"/>
              <a:t>CSIRO and RACV were major partners, managing data collection/analysis and recruitment of households, respectively</a:t>
            </a:r>
          </a:p>
          <a:p>
            <a:r>
              <a:rPr lang="en-AU" sz="1600" dirty="0"/>
              <a:t>An advisory steering committee including industry and not-for-profit interest groups helped oversee the trial</a:t>
            </a:r>
          </a:p>
          <a:p>
            <a:r>
              <a:rPr lang="en-AU" sz="1600" dirty="0"/>
              <a:t>Vehicles returned to manufacturers after conclusion</a:t>
            </a:r>
          </a:p>
          <a:p>
            <a:pPr lvl="1"/>
            <a:r>
              <a:rPr lang="en-AU" sz="1600" dirty="0"/>
              <a:t>16 Nissan Leaf</a:t>
            </a:r>
          </a:p>
          <a:p>
            <a:pPr lvl="1"/>
            <a:r>
              <a:rPr lang="en-AU" sz="1600" dirty="0"/>
              <a:t>17 Mitsubishi </a:t>
            </a:r>
            <a:r>
              <a:rPr lang="en-AU" sz="1600" dirty="0" err="1"/>
              <a:t>i-MiEV</a:t>
            </a:r>
            <a:endParaRPr lang="en-AU" sz="1600" dirty="0"/>
          </a:p>
          <a:p>
            <a:pPr lvl="1"/>
            <a:r>
              <a:rPr lang="en-AU" sz="1600" dirty="0"/>
              <a:t>4   Toyota Prius Plug-in Hybrid</a:t>
            </a:r>
          </a:p>
          <a:p>
            <a:pPr lvl="1"/>
            <a:r>
              <a:rPr lang="en-AU" sz="1600" dirty="0"/>
              <a:t>6   retrofitted vehicles</a:t>
            </a:r>
          </a:p>
          <a:p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3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E7E49-C624-448D-9933-16FC96ECFD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220" y="1515996"/>
            <a:ext cx="2800588" cy="526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2629F9-A375-4520-A008-E1BD2BF3631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08" y="1468800"/>
            <a:ext cx="3059192" cy="5309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92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 collected in the Victorian Electric Vehicle Trial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4200" y="1907564"/>
            <a:ext cx="4768999" cy="3684588"/>
          </a:xfrm>
        </p:spPr>
        <p:txBody>
          <a:bodyPr/>
          <a:lstStyle/>
          <a:p>
            <a:r>
              <a:rPr lang="en-AU" dirty="0"/>
              <a:t>On-board data acquisition</a:t>
            </a:r>
          </a:p>
          <a:p>
            <a:r>
              <a:rPr lang="en-AU" dirty="0"/>
              <a:t> – Charging time and rate</a:t>
            </a:r>
          </a:p>
          <a:p>
            <a:r>
              <a:rPr lang="en-AU" dirty="0"/>
              <a:t> – Vehicle level of charge</a:t>
            </a:r>
          </a:p>
          <a:p>
            <a:r>
              <a:rPr lang="en-AU" dirty="0"/>
              <a:t> – Energy consumption</a:t>
            </a:r>
          </a:p>
          <a:p>
            <a:r>
              <a:rPr lang="en-AU" dirty="0"/>
              <a:t> – Speed &amp; Heating / A/C usage</a:t>
            </a:r>
          </a:p>
          <a:p>
            <a:r>
              <a:rPr lang="en-AU" dirty="0"/>
              <a:t> – Distance per day and per charge</a:t>
            </a:r>
          </a:p>
          <a:p>
            <a:r>
              <a:rPr lang="en-AU" dirty="0"/>
              <a:t>User surveys</a:t>
            </a:r>
          </a:p>
          <a:p>
            <a:r>
              <a:rPr lang="en-AU" dirty="0"/>
              <a:t> – Prior expectations</a:t>
            </a:r>
          </a:p>
          <a:p>
            <a:r>
              <a:rPr lang="en-AU" dirty="0"/>
              <a:t> – Level of satisfaction with EV</a:t>
            </a:r>
          </a:p>
          <a:p>
            <a:r>
              <a:rPr lang="en-AU" dirty="0"/>
              <a:t> – Travel surveys</a:t>
            </a:r>
          </a:p>
          <a:p>
            <a:r>
              <a:rPr lang="en-AU" dirty="0"/>
              <a:t> – Their priorities in choosing a vehicle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4</a:t>
            </a:fld>
            <a:endParaRPr lang="en-AU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909E2B5-B740-4CB7-BEEB-EB7E87B29210}"/>
              </a:ext>
            </a:extLst>
          </p:cNvPr>
          <p:cNvSpPr txBox="1">
            <a:spLocks/>
          </p:cNvSpPr>
          <p:nvPr/>
        </p:nvSpPr>
        <p:spPr>
          <a:xfrm>
            <a:off x="6183480" y="1907564"/>
            <a:ext cx="5144919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/>
              <a:t> 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637790-6E91-41A8-B417-AD784A83A2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20" y="1567860"/>
            <a:ext cx="5707380" cy="5290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72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things learnt from the Victorian Electric Vehicle Trial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31938" y="1743075"/>
            <a:ext cx="5398462" cy="384907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People LOVE driving Electric Vehicles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EVs work as well as Internal Combustion Engine vehicles for most purposes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Range anxiety proved less of a problem than expected once people were exposed to the vehicles (and would be even less of a problem with today’s EVs). Victorian driving patterns are particularly well suited to EVs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In a fleet setting, unfamiliar drivers were wary of using EVs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EVs are likely to provide a significant net benefit to the community in the medium and long term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5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AB44A6-160E-4415-91D2-EDBCCD4854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 t="12308" r="19231" b="23077"/>
          <a:stretch>
            <a:fillRect/>
          </a:stretch>
        </p:blipFill>
        <p:spPr bwMode="auto">
          <a:xfrm>
            <a:off x="5427785" y="1743075"/>
            <a:ext cx="6764216" cy="5114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79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400" y="460800"/>
            <a:ext cx="6804810" cy="659340"/>
          </a:xfrm>
        </p:spPr>
        <p:txBody>
          <a:bodyPr/>
          <a:lstStyle/>
          <a:p>
            <a:r>
              <a:rPr lang="en-AU" dirty="0"/>
              <a:t>Potential benefits of widespread EV uptake?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39881" y="1656104"/>
            <a:ext cx="4869330" cy="3064486"/>
          </a:xfrm>
        </p:spPr>
        <p:txBody>
          <a:bodyPr/>
          <a:lstStyle/>
          <a:p>
            <a:r>
              <a:rPr lang="en-AU" b="1" dirty="0"/>
              <a:t>Based on reasonable assumptions adopted at the time of the trial, the expectations were that, uptake of EVs would result 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Improved air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Reduced greenhouse emissions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Less noise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Lower running costs</a:t>
            </a:r>
          </a:p>
          <a:p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6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AA6BD-A901-4DAA-A776-2066F749B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661" y="1656104"/>
            <a:ext cx="5844637" cy="321183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4FAFFCC-60A1-4E5B-8EA8-8D14232677B9}"/>
              </a:ext>
            </a:extLst>
          </p:cNvPr>
          <p:cNvSpPr/>
          <p:nvPr/>
        </p:nvSpPr>
        <p:spPr>
          <a:xfrm>
            <a:off x="4572000" y="3509010"/>
            <a:ext cx="136398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76B247-C614-492A-A2E3-32066632ED81}"/>
              </a:ext>
            </a:extLst>
          </p:cNvPr>
          <p:cNvSpPr/>
          <p:nvPr/>
        </p:nvSpPr>
        <p:spPr>
          <a:xfrm>
            <a:off x="2887980" y="48679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b="1" dirty="0"/>
              <a:t>But this depends on a complex interplay of variables and factors: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Energy sources and tipping points for new supply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Consumer behaviours and preferences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Impacts on costs of transport and subsequent demands</a:t>
            </a:r>
          </a:p>
        </p:txBody>
      </p:sp>
    </p:spTree>
    <p:extLst>
      <p:ext uri="{BB962C8B-B14F-4D97-AF65-F5344CB8AC3E}">
        <p14:creationId xmlns:p14="http://schemas.microsoft.com/office/powerpoint/2010/main" val="219462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5C1A-03EF-4AFA-95AA-FD83FF77E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460800"/>
            <a:ext cx="7010550" cy="1008000"/>
          </a:xfrm>
        </p:spPr>
        <p:txBody>
          <a:bodyPr/>
          <a:lstStyle/>
          <a:p>
            <a:r>
              <a:rPr lang="en-AU" dirty="0"/>
              <a:t>Will Greenhouse Gas Savings be realised?</a:t>
            </a:r>
            <a:br>
              <a:rPr lang="en-AU" dirty="0"/>
            </a:br>
            <a:r>
              <a:rPr lang="en-AU" dirty="0"/>
              <a:t>Illustrating the complexities….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D818A-BC42-4232-AE1A-65AC014B3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7</a:t>
            </a:fld>
            <a:endParaRPr lang="en-AU"/>
          </a:p>
        </p:txBody>
      </p:sp>
      <p:sp>
        <p:nvSpPr>
          <p:cNvPr id="7" name="Callout: Right Arrow 6">
            <a:extLst>
              <a:ext uri="{FF2B5EF4-FFF2-40B4-BE49-F238E27FC236}">
                <a16:creationId xmlns:a16="http://schemas.microsoft.com/office/drawing/2014/main" id="{7851EBC5-0194-4798-8699-2347A632A38E}"/>
              </a:ext>
            </a:extLst>
          </p:cNvPr>
          <p:cNvSpPr/>
          <p:nvPr/>
        </p:nvSpPr>
        <p:spPr>
          <a:xfrm>
            <a:off x="590399" y="1931670"/>
            <a:ext cx="10019976" cy="1234440"/>
          </a:xfrm>
          <a:prstGeom prst="rightArrowCallout">
            <a:avLst>
              <a:gd name="adj1" fmla="val 20706"/>
              <a:gd name="adj2" fmla="val 25000"/>
              <a:gd name="adj3" fmla="val 23926"/>
              <a:gd name="adj4" fmla="val 1563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Hydrogen</a:t>
            </a:r>
          </a:p>
          <a:p>
            <a:pPr algn="ctr"/>
            <a:r>
              <a:rPr lang="en-AU" dirty="0">
                <a:solidFill>
                  <a:schemeClr val="tx1"/>
                </a:solidFill>
              </a:rPr>
              <a:t>Cell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91BC2-76A1-4744-AF79-8A7162099E88}"/>
              </a:ext>
            </a:extLst>
          </p:cNvPr>
          <p:cNvSpPr txBox="1"/>
          <p:nvPr/>
        </p:nvSpPr>
        <p:spPr>
          <a:xfrm>
            <a:off x="424070" y="1468800"/>
            <a:ext cx="218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Power source</a:t>
            </a:r>
          </a:p>
        </p:txBody>
      </p:sp>
      <p:sp>
        <p:nvSpPr>
          <p:cNvPr id="11" name="Callout: Right Arrow 10">
            <a:extLst>
              <a:ext uri="{FF2B5EF4-FFF2-40B4-BE49-F238E27FC236}">
                <a16:creationId xmlns:a16="http://schemas.microsoft.com/office/drawing/2014/main" id="{E62A4BFB-328E-4C69-BA15-B902BB2DAC66}"/>
              </a:ext>
            </a:extLst>
          </p:cNvPr>
          <p:cNvSpPr/>
          <p:nvPr/>
        </p:nvSpPr>
        <p:spPr>
          <a:xfrm>
            <a:off x="590399" y="3455504"/>
            <a:ext cx="3735353" cy="101727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398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Renewable energy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B10FD0-F29F-4FE2-A398-C88A71FFB878}"/>
              </a:ext>
            </a:extLst>
          </p:cNvPr>
          <p:cNvSpPr txBox="1"/>
          <p:nvPr/>
        </p:nvSpPr>
        <p:spPr>
          <a:xfrm>
            <a:off x="4325752" y="1475875"/>
            <a:ext cx="2090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Charging behaviour</a:t>
            </a:r>
          </a:p>
        </p:txBody>
      </p:sp>
      <p:sp>
        <p:nvSpPr>
          <p:cNvPr id="14" name="Callout: Right Arrow 13">
            <a:extLst>
              <a:ext uri="{FF2B5EF4-FFF2-40B4-BE49-F238E27FC236}">
                <a16:creationId xmlns:a16="http://schemas.microsoft.com/office/drawing/2014/main" id="{A50C1271-DFF8-4E34-AC11-92937490BB79}"/>
              </a:ext>
            </a:extLst>
          </p:cNvPr>
          <p:cNvSpPr/>
          <p:nvPr/>
        </p:nvSpPr>
        <p:spPr>
          <a:xfrm>
            <a:off x="4473798" y="3359014"/>
            <a:ext cx="1793966" cy="53993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Charge at night</a:t>
            </a:r>
          </a:p>
        </p:txBody>
      </p:sp>
      <p:sp>
        <p:nvSpPr>
          <p:cNvPr id="15" name="Callout: Right Arrow 14">
            <a:extLst>
              <a:ext uri="{FF2B5EF4-FFF2-40B4-BE49-F238E27FC236}">
                <a16:creationId xmlns:a16="http://schemas.microsoft.com/office/drawing/2014/main" id="{0614F1EA-CB66-4C98-ACE0-1DDF902453A4}"/>
              </a:ext>
            </a:extLst>
          </p:cNvPr>
          <p:cNvSpPr/>
          <p:nvPr/>
        </p:nvSpPr>
        <p:spPr>
          <a:xfrm>
            <a:off x="4473797" y="4091849"/>
            <a:ext cx="3947391" cy="53993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30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Charge during day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E57F1C-B3F0-49C3-83B2-78F347842220}"/>
              </a:ext>
            </a:extLst>
          </p:cNvPr>
          <p:cNvSpPr txBox="1"/>
          <p:nvPr/>
        </p:nvSpPr>
        <p:spPr>
          <a:xfrm>
            <a:off x="6415811" y="3249323"/>
            <a:ext cx="1793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Limited scope to use renewable power at night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49DE38-BF2D-41ED-9877-BA29051CEE06}"/>
              </a:ext>
            </a:extLst>
          </p:cNvPr>
          <p:cNvSpPr txBox="1"/>
          <p:nvPr/>
        </p:nvSpPr>
        <p:spPr>
          <a:xfrm>
            <a:off x="8569233" y="4006502"/>
            <a:ext cx="2041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Cost of power more expensive, impacts on uptake and use</a:t>
            </a:r>
          </a:p>
        </p:txBody>
      </p:sp>
      <p:sp>
        <p:nvSpPr>
          <p:cNvPr id="19" name="Callout: Right Arrow 18">
            <a:extLst>
              <a:ext uri="{FF2B5EF4-FFF2-40B4-BE49-F238E27FC236}">
                <a16:creationId xmlns:a16="http://schemas.microsoft.com/office/drawing/2014/main" id="{8AA26872-ED36-4DE5-971C-14091333D404}"/>
              </a:ext>
            </a:extLst>
          </p:cNvPr>
          <p:cNvSpPr/>
          <p:nvPr/>
        </p:nvSpPr>
        <p:spPr>
          <a:xfrm>
            <a:off x="590399" y="5059679"/>
            <a:ext cx="3735353" cy="99295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415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Fossil fuels</a:t>
            </a:r>
          </a:p>
        </p:txBody>
      </p:sp>
      <p:sp>
        <p:nvSpPr>
          <p:cNvPr id="21" name="Callout: Right Arrow 20">
            <a:extLst>
              <a:ext uri="{FF2B5EF4-FFF2-40B4-BE49-F238E27FC236}">
                <a16:creationId xmlns:a16="http://schemas.microsoft.com/office/drawing/2014/main" id="{7EC67372-A3AC-43EE-88D7-41CD93E3BD39}"/>
              </a:ext>
            </a:extLst>
          </p:cNvPr>
          <p:cNvSpPr/>
          <p:nvPr/>
        </p:nvSpPr>
        <p:spPr>
          <a:xfrm>
            <a:off x="4502610" y="4878002"/>
            <a:ext cx="3947391" cy="53993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30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Charge during day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68C832-B74F-4D66-B0D0-E34583F8BD0F}"/>
              </a:ext>
            </a:extLst>
          </p:cNvPr>
          <p:cNvSpPr txBox="1"/>
          <p:nvPr/>
        </p:nvSpPr>
        <p:spPr>
          <a:xfrm>
            <a:off x="8569233" y="4792570"/>
            <a:ext cx="2041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Cost of power more expensive, impacts on uptake and use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BB5B35D-6354-4A05-9C6B-FEB92F87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610" y="5531234"/>
            <a:ext cx="1913200" cy="676715"/>
          </a:xfrm>
          <a:prstGeom prst="rect">
            <a:avLst/>
          </a:prstGeom>
        </p:spPr>
      </p:pic>
      <p:sp>
        <p:nvSpPr>
          <p:cNvPr id="24" name="Callout: Right Arrow 23">
            <a:extLst>
              <a:ext uri="{FF2B5EF4-FFF2-40B4-BE49-F238E27FC236}">
                <a16:creationId xmlns:a16="http://schemas.microsoft.com/office/drawing/2014/main" id="{94112E6E-8214-407A-89E6-C2E78D22E15E}"/>
              </a:ext>
            </a:extLst>
          </p:cNvPr>
          <p:cNvSpPr/>
          <p:nvPr/>
        </p:nvSpPr>
        <p:spPr>
          <a:xfrm>
            <a:off x="6695615" y="6182109"/>
            <a:ext cx="3914760" cy="60969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3027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Energy demand within base load</a:t>
            </a:r>
          </a:p>
        </p:txBody>
      </p:sp>
      <p:sp>
        <p:nvSpPr>
          <p:cNvPr id="25" name="Callout: Right Arrow 24">
            <a:extLst>
              <a:ext uri="{FF2B5EF4-FFF2-40B4-BE49-F238E27FC236}">
                <a16:creationId xmlns:a16="http://schemas.microsoft.com/office/drawing/2014/main" id="{AD18F556-4D5C-4293-81B0-F788BFB5AE88}"/>
              </a:ext>
            </a:extLst>
          </p:cNvPr>
          <p:cNvSpPr/>
          <p:nvPr/>
        </p:nvSpPr>
        <p:spPr>
          <a:xfrm>
            <a:off x="6695614" y="5461475"/>
            <a:ext cx="1810669" cy="609692"/>
          </a:xfrm>
          <a:prstGeom prst="right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Increased base load required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47208A-252E-4FB9-8CC4-5056BCB8C1E9}"/>
              </a:ext>
            </a:extLst>
          </p:cNvPr>
          <p:cNvSpPr txBox="1"/>
          <p:nvPr/>
        </p:nvSpPr>
        <p:spPr>
          <a:xfrm>
            <a:off x="8209777" y="1558834"/>
            <a:ext cx="216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Impact on Transport Demand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B7169F-7E78-43B7-8555-5B0DA6CEB1BC}"/>
              </a:ext>
            </a:extLst>
          </p:cNvPr>
          <p:cNvSpPr txBox="1"/>
          <p:nvPr/>
        </p:nvSpPr>
        <p:spPr>
          <a:xfrm>
            <a:off x="10850880" y="1558834"/>
            <a:ext cx="117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GHG reduced?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8EF210-0921-4919-AF30-6B6698BD7F2C}"/>
              </a:ext>
            </a:extLst>
          </p:cNvPr>
          <p:cNvSpPr txBox="1"/>
          <p:nvPr/>
        </p:nvSpPr>
        <p:spPr>
          <a:xfrm>
            <a:off x="8571922" y="5574958"/>
            <a:ext cx="203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GHG outcome depend on coal versus Petrol/Diesel efficiency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162D84-1ED2-4DAC-8AEE-DDBD14624266}"/>
              </a:ext>
            </a:extLst>
          </p:cNvPr>
          <p:cNvSpPr txBox="1"/>
          <p:nvPr/>
        </p:nvSpPr>
        <p:spPr>
          <a:xfrm>
            <a:off x="8569233" y="3287428"/>
            <a:ext cx="179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Uptake low until more non-solar power available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3156CD-E90D-4920-8B90-9D152AD87132}"/>
              </a:ext>
            </a:extLst>
          </p:cNvPr>
          <p:cNvSpPr txBox="1"/>
          <p:nvPr/>
        </p:nvSpPr>
        <p:spPr>
          <a:xfrm>
            <a:off x="10591004" y="6103292"/>
            <a:ext cx="984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Yes, but for how long ??</a:t>
            </a:r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DE884FC4-8BA4-4715-988D-0DFD58D05DE6}"/>
              </a:ext>
            </a:extLst>
          </p:cNvPr>
          <p:cNvSpPr/>
          <p:nvPr/>
        </p:nvSpPr>
        <p:spPr>
          <a:xfrm rot="16200000">
            <a:off x="11566831" y="5872460"/>
            <a:ext cx="609693" cy="4616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810287-26B9-471B-BA45-25DE4DC57744}"/>
              </a:ext>
            </a:extLst>
          </p:cNvPr>
          <p:cNvSpPr txBox="1"/>
          <p:nvPr/>
        </p:nvSpPr>
        <p:spPr>
          <a:xfrm>
            <a:off x="10850880" y="2325189"/>
            <a:ext cx="111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Yes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A262A4-8511-4155-8D6D-17A38DE5A668}"/>
              </a:ext>
            </a:extLst>
          </p:cNvPr>
          <p:cNvSpPr txBox="1"/>
          <p:nvPr/>
        </p:nvSpPr>
        <p:spPr>
          <a:xfrm>
            <a:off x="10854216" y="3433989"/>
            <a:ext cx="111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Marginal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A2F582-C138-4C6F-9CFD-86F850912E70}"/>
              </a:ext>
            </a:extLst>
          </p:cNvPr>
          <p:cNvSpPr txBox="1"/>
          <p:nvPr/>
        </p:nvSpPr>
        <p:spPr>
          <a:xfrm>
            <a:off x="10850879" y="4143974"/>
            <a:ext cx="111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Marginal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82FE9B-DC01-4162-B0D2-6CCF4BC45051}"/>
              </a:ext>
            </a:extLst>
          </p:cNvPr>
          <p:cNvSpPr txBox="1"/>
          <p:nvPr/>
        </p:nvSpPr>
        <p:spPr>
          <a:xfrm>
            <a:off x="10850879" y="4847479"/>
            <a:ext cx="111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Marginal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6BC414-1D22-4E50-96D4-1777808819DA}"/>
              </a:ext>
            </a:extLst>
          </p:cNvPr>
          <p:cNvSpPr txBox="1"/>
          <p:nvPr/>
        </p:nvSpPr>
        <p:spPr>
          <a:xfrm>
            <a:off x="10465189" y="5627809"/>
            <a:ext cx="11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Uncertain</a:t>
            </a:r>
          </a:p>
        </p:txBody>
      </p:sp>
    </p:spTree>
    <p:extLst>
      <p:ext uri="{BB962C8B-B14F-4D97-AF65-F5344CB8AC3E}">
        <p14:creationId xmlns:p14="http://schemas.microsoft.com/office/powerpoint/2010/main" val="426093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88459-100C-4867-A3D3-47373EA78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Air quality, noise and amenity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C08DD-92C2-4DAE-B7FE-A09072950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256" y="1769106"/>
            <a:ext cx="11225779" cy="46760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Air quality is a major concern in other jurisdictions and this is why European countries and China have ambitious targets for the phasing out of fossil fueled vehicles and the uptake of electric vehicles.  </a:t>
            </a:r>
            <a:endParaRPr lang="en-AU" dirty="0"/>
          </a:p>
          <a:p>
            <a:pPr marL="774900" lvl="2" indent="-342900">
              <a:buFont typeface="Arial" panose="020B0604020202020204" pitchFamily="34" charset="0"/>
              <a:buChar char="•"/>
            </a:pPr>
            <a:r>
              <a:rPr lang="en-US" dirty="0"/>
              <a:t>The air quality imperative is not as strong in Australian cities.  </a:t>
            </a:r>
            <a:endParaRPr lang="en-AU" dirty="0"/>
          </a:p>
          <a:p>
            <a:pPr marL="774900" lvl="2" indent="-342900">
              <a:buFont typeface="Arial" panose="020B0604020202020204" pitchFamily="34" charset="0"/>
              <a:buChar char="•"/>
            </a:pPr>
            <a:r>
              <a:rPr lang="en-US" dirty="0"/>
              <a:t>Air quality problems associated with transport in Australia are linked to the use of diesel by cars and trucks. </a:t>
            </a:r>
          </a:p>
          <a:p>
            <a:pPr marL="774900" lvl="2" indent="-342900">
              <a:buFont typeface="Arial" panose="020B0604020202020204" pitchFamily="34" charset="0"/>
              <a:buChar char="•"/>
            </a:pPr>
            <a:r>
              <a:rPr lang="en-US" dirty="0"/>
              <a:t>Victorian Governments and officials have consistently raised emission standard issues with the Commonwealth Government.  </a:t>
            </a:r>
          </a:p>
          <a:p>
            <a:pPr marL="774900" lvl="2" indent="-342900">
              <a:buFont typeface="Arial" panose="020B0604020202020204" pitchFamily="34" charset="0"/>
              <a:buChar char="•"/>
            </a:pPr>
            <a:r>
              <a:rPr lang="en-US" dirty="0" err="1"/>
              <a:t>TfV</a:t>
            </a:r>
            <a:r>
              <a:rPr lang="en-US" dirty="0"/>
              <a:t> continues to believe that there is merit in adopting more stringent standards now.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Electric vehicles produce far less engine noise than do vehicles powered by fossil fuels.  </a:t>
            </a:r>
          </a:p>
          <a:p>
            <a:pPr marL="558900" lvl="1" indent="-342900">
              <a:buFont typeface="Arial" panose="020B0604020202020204" pitchFamily="34" charset="0"/>
              <a:buChar char="•"/>
            </a:pPr>
            <a:r>
              <a:rPr lang="en-US" dirty="0"/>
              <a:t>There will undoubtedly be noise reductions associated with the uptake of electric vehicles. </a:t>
            </a:r>
          </a:p>
          <a:p>
            <a:pPr marL="558900" lvl="1" indent="-342900">
              <a:buFont typeface="Arial" panose="020B0604020202020204" pitchFamily="34" charset="0"/>
              <a:buChar char="•"/>
            </a:pPr>
            <a:r>
              <a:rPr lang="en-US" dirty="0"/>
              <a:t>However, it needs to be </a:t>
            </a:r>
            <a:r>
              <a:rPr lang="en-US" dirty="0" err="1"/>
              <a:t>recognised</a:t>
            </a:r>
            <a:r>
              <a:rPr lang="en-US" dirty="0"/>
              <a:t> that most road traffic noise is generated by “rubber hitting the road” and this will not change if fossil fuel powered vehicles are replaced by electric vehicles.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F614A1-E93C-4C85-9874-7F296422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986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262" y="460800"/>
            <a:ext cx="5040000" cy="1008000"/>
          </a:xfrm>
        </p:spPr>
        <p:txBody>
          <a:bodyPr/>
          <a:lstStyle/>
          <a:p>
            <a:r>
              <a:rPr lang="en-AU" dirty="0"/>
              <a:t>Barriers and options to support uptake of electric vehicles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44570" y="1703261"/>
            <a:ext cx="5956938" cy="3684588"/>
          </a:xfrm>
        </p:spPr>
        <p:txBody>
          <a:bodyPr/>
          <a:lstStyle/>
          <a:p>
            <a:r>
              <a:rPr lang="en-AU" b="1" dirty="0"/>
              <a:t>Barriers identified in the trial</a:t>
            </a:r>
          </a:p>
          <a:p>
            <a:r>
              <a:rPr lang="en-AU" dirty="0"/>
              <a:t>Purchase price </a:t>
            </a:r>
          </a:p>
          <a:p>
            <a:r>
              <a:rPr lang="en-AU" dirty="0"/>
              <a:t>Limited range of models available</a:t>
            </a:r>
          </a:p>
          <a:p>
            <a:r>
              <a:rPr lang="en-AU" dirty="0"/>
              <a:t>Limited driving range (now less of a problem)</a:t>
            </a:r>
          </a:p>
          <a:p>
            <a:r>
              <a:rPr lang="en-AU" dirty="0"/>
              <a:t>Incompatibility of vehicle makes/charging infrastructure (resolved as a result of trial in collaboration with Bosch and vehicle manufacturers)</a:t>
            </a:r>
          </a:p>
          <a:p>
            <a:r>
              <a:rPr lang="en-AU" dirty="0"/>
              <a:t>Limited publicly accessible recharging infrastructure</a:t>
            </a:r>
          </a:p>
          <a:p>
            <a:r>
              <a:rPr lang="en-AU" dirty="0"/>
              <a:t>Cost challenges in installing recharging infrastructure (mostly cables) in some residential and fleet settings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394-C19B-4ACE-9DFB-1E0DE63FD190}" type="slidenum">
              <a:rPr lang="en-AU" smtClean="0"/>
              <a:t>9</a:t>
            </a:fld>
            <a:endParaRPr lang="en-AU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78136D2-CAA3-4BB5-88C1-976AE8E4490C}"/>
              </a:ext>
            </a:extLst>
          </p:cNvPr>
          <p:cNvSpPr txBox="1">
            <a:spLocks/>
          </p:cNvSpPr>
          <p:nvPr/>
        </p:nvSpPr>
        <p:spPr>
          <a:xfrm>
            <a:off x="6201508" y="1703261"/>
            <a:ext cx="5956938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/>
              <a:t>Other trial findings</a:t>
            </a:r>
          </a:p>
          <a:p>
            <a:r>
              <a:rPr lang="en-AU" dirty="0"/>
              <a:t>No regulatory barriers to electric vehicles</a:t>
            </a:r>
          </a:p>
          <a:p>
            <a:r>
              <a:rPr lang="en-AU" dirty="0"/>
              <a:t>Economic and commercial benefits can drive uptake</a:t>
            </a:r>
          </a:p>
          <a:p>
            <a:pPr lvl="1"/>
            <a:r>
              <a:rPr lang="en-AU" dirty="0"/>
              <a:t>$1.8b to $23.4b net benefit to Victoria to 2040 depending on purchase prices, oil prices, vehicle supply constraints, public charging infrastructure availability</a:t>
            </a:r>
          </a:p>
          <a:p>
            <a:pPr lvl="1"/>
            <a:r>
              <a:rPr lang="en-AU" dirty="0"/>
              <a:t>Benefits of electric vehicles likely to outweigh costs between 2026 and 2031</a:t>
            </a:r>
          </a:p>
          <a:p>
            <a:r>
              <a:rPr lang="en-AU" dirty="0"/>
              <a:t>Emission and CO2 standards would directly address air quality and greenhouse gas issues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0255413"/>
      </p:ext>
    </p:extLst>
  </p:cSld>
  <p:clrMapOvr>
    <a:masterClrMapping/>
  </p:clrMapOvr>
</p:sld>
</file>

<file path=ppt/theme/theme1.xml><?xml version="1.0" encoding="utf-8"?>
<a:theme xmlns:a="http://schemas.openxmlformats.org/drawingml/2006/main" name="TFV-Powerpoint-widescreen">
  <a:themeElements>
    <a:clrScheme name="PTV">
      <a:dk1>
        <a:srgbClr val="000000"/>
      </a:dk1>
      <a:lt1>
        <a:sysClr val="window" lastClr="FFFFFF"/>
      </a:lt1>
      <a:dk2>
        <a:srgbClr val="0A1F3F"/>
      </a:dk2>
      <a:lt2>
        <a:srgbClr val="E7E6E6"/>
      </a:lt2>
      <a:accent1>
        <a:srgbClr val="0C81BC"/>
      </a:accent1>
      <a:accent2>
        <a:srgbClr val="5A5294"/>
      </a:accent2>
      <a:accent3>
        <a:srgbClr val="A5A5A5"/>
      </a:accent3>
      <a:accent4>
        <a:srgbClr val="0A1F3F"/>
      </a:accent4>
      <a:accent5>
        <a:srgbClr val="0C81BC"/>
      </a:accent5>
      <a:accent6>
        <a:srgbClr val="5A5294"/>
      </a:accent6>
      <a:hlink>
        <a:srgbClr val="0C81BC"/>
      </a:hlink>
      <a:folHlink>
        <a:srgbClr val="5A52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V 16-9 production.potx" id="{56D05E20-D061-4D65-A3BF-CBDFA83909CB}" vid="{BC719E86-A002-41FA-8F66-8F8C2E2C7B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mmittee Transcript Document" ma:contentTypeID="0x010100A6113086DC73B842B7D060591F1D1F2D020200C0720D9A5485ED45ADC2FF5EDE309FA7" ma:contentTypeVersion="36" ma:contentTypeDescription="Create a new document." ma:contentTypeScope="" ma:versionID="e52877d7feab36bfeddb7f8cc9f5d553">
  <xsd:schema xmlns:xsd="http://www.w3.org/2001/XMLSchema" xmlns:xs="http://www.w3.org/2001/XMLSchema" xmlns:p="http://schemas.microsoft.com/office/2006/metadata/properties" xmlns:ns2="46c61757-ad04-49d5-a16a-4020ae46aeb3" xmlns:ns3="c35bed46-8fc3-45b8-8dd6-aacfd9839516" targetNamespace="http://schemas.microsoft.com/office/2006/metadata/properties" ma:root="true" ma:fieldsID="5fb501309d8927c6d13cd514116a9ed7" ns2:_="" ns3:_="">
    <xsd:import namespace="46c61757-ad04-49d5-a16a-4020ae46aeb3"/>
    <xsd:import namespace="c35bed46-8fc3-45b8-8dd6-aacfd9839516"/>
    <xsd:element name="properties">
      <xsd:complexType>
        <xsd:sequence>
          <xsd:element name="documentManagement">
            <xsd:complexType>
              <xsd:all>
                <xsd:element ref="ns2:Business_x005f_x0020_Identifier" minOccurs="0"/>
                <xsd:element ref="ns2:m3eeb9610e9c4640880ac1fecc69d01a" minOccurs="0"/>
                <xsd:element ref="ns2:TaxCatchAll" minOccurs="0"/>
                <xsd:element ref="ns2:TaxCatchAllLabel" minOccurs="0"/>
                <xsd:element ref="ns2:Committee_x0020_Start_x0020_Date" minOccurs="0"/>
                <xsd:element ref="ns2:Committee_x0020_End_x0020_Date" minOccurs="0"/>
                <xsd:element ref="ns2:DocumentKey" minOccurs="0"/>
                <xsd:element ref="ns2:PublishStatus" minOccurs="0"/>
                <xsd:element ref="ns2:Committee_x0020_Inquiry_x0020_Start_x0020_Date" minOccurs="0"/>
                <xsd:element ref="ns2:Committee_x0020_Inquiry_x0020_End_x0020_Date" minOccurs="0"/>
                <xsd:element ref="ns3:MemberTaxHTField0" minOccurs="0"/>
                <xsd:element ref="ns2:Witness_x005f_x0020_Id" minOccurs="0"/>
                <xsd:element ref="ns2:g6a0eebaf0724e87b07e787b0a6687af" minOccurs="0"/>
                <xsd:element ref="ns2:a559cadfb9a242f5b73f63650095a147" minOccurs="0"/>
                <xsd:element ref="ns2:pf0be3ffd4e84049b08b651cf27bfd3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61757-ad04-49d5-a16a-4020ae46aeb3" elementFormDefault="qualified">
    <xsd:import namespace="http://schemas.microsoft.com/office/2006/documentManagement/types"/>
    <xsd:import namespace="http://schemas.microsoft.com/office/infopath/2007/PartnerControls"/>
    <xsd:element name="Business_x005f_x0020_Identifier" ma:index="8" nillable="true" ma:displayName="Business Identifier" ma:indexed="true" ma:internalName="Business_x0020_Identifier" ma:readOnly="false">
      <xsd:simpleType>
        <xsd:restriction base="dms:Text"/>
      </xsd:simpleType>
    </xsd:element>
    <xsd:element name="m3eeb9610e9c4640880ac1fecc69d01a" ma:index="9" nillable="true" ma:taxonomy="true" ma:internalName="m3eeb9610e9c4640880ac1fecc69d01a" ma:taxonomyFieldName="House" ma:displayName="House" ma:indexed="true" ma:fieldId="{63eeb961-0e9c-4640-880a-c1fecc69d01a}" ma:sspId="64323c1c-cbf1-4b15-a593-91e189a21d22" ma:termSetId="57944e1a-04b1-4712-99d3-3d76444853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84609796-0e07-4ed4-af15-6fdaafe780e0}" ma:internalName="TaxCatchAll" ma:showField="CatchAllData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84609796-0e07-4ed4-af15-6fdaafe780e0}" ma:internalName="TaxCatchAllLabel" ma:readOnly="true" ma:showField="CatchAllDataLabel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mmittee_x0020_Start_x0020_Date" ma:index="13" nillable="true" ma:displayName="Committee Start Date" ma:format="DateOnly" ma:indexed="true" ma:internalName="Committee_x0020_Start_x0020_Date">
      <xsd:simpleType>
        <xsd:restriction base="dms:DateTime"/>
      </xsd:simpleType>
    </xsd:element>
    <xsd:element name="Committee_x0020_End_x0020_Date" ma:index="14" nillable="true" ma:displayName="Committee End Date" ma:format="DateOnly" ma:indexed="true" ma:internalName="Committee_x0020_End_x0020_Date">
      <xsd:simpleType>
        <xsd:restriction base="dms:DateTime"/>
      </xsd:simpleType>
    </xsd:element>
    <xsd:element name="DocumentKey" ma:index="15" nillable="true" ma:displayName="Document Key" ma:indexed="true" ma:internalName="DocumentKey">
      <xsd:simpleType>
        <xsd:restriction base="dms:Choice">
          <xsd:enumeration value="thumbnail"/>
          <xsd:enumeration value="photo"/>
          <xsd:enumeration value="attachment"/>
          <xsd:enumeration value="inaugural-speech"/>
          <xsd:enumeration value="digests"/>
          <xsd:enumeration value="minute-extracts"/>
          <xsd:enumeration value="introductory-document"/>
          <xsd:enumeration value="resolution-document"/>
          <xsd:enumeration value="terms-of-reference"/>
          <xsd:enumeration value="submissions"/>
          <xsd:enumeration value="transcripts"/>
          <xsd:enumeration value="schedule"/>
          <xsd:enumeration value="witness-transcripts"/>
          <xsd:enumeration value="reports-and-gov-responses"/>
          <xsd:enumeration value="other-documents"/>
          <xsd:enumeration value="attachments"/>
          <xsd:enumeration value="proof"/>
          <xsd:enumeration value="revised"/>
          <xsd:enumeration value="corrected"/>
          <xsd:enumeration value="question"/>
          <xsd:enumeration value="answer"/>
          <xsd:enumeration value="tabled-document"/>
          <xsd:enumeration value="not-tabled-document-la"/>
          <xsd:enumeration value="not-tabled-document-lc"/>
          <xsd:enumeration value="not-tabled-document-dispute"/>
          <xsd:enumeration value="petition-response"/>
        </xsd:restriction>
      </xsd:simpleType>
    </xsd:element>
    <xsd:element name="PublishStatus" ma:index="16" nillable="true" ma:displayName="Publish Status" ma:internalName="PublishStatus">
      <xsd:simpleType>
        <xsd:restriction base="dms:Choice">
          <xsd:enumeration value="Draft"/>
          <xsd:enumeration value="Published"/>
        </xsd:restriction>
      </xsd:simpleType>
    </xsd:element>
    <xsd:element name="Committee_x0020_Inquiry_x0020_Start_x0020_Date" ma:index="17" nillable="true" ma:displayName="Committee Inquiry Start Date" ma:format="DateOnly" ma:indexed="true" ma:internalName="Committee_x0020_Inquiry_x0020_Start_x0020_Date">
      <xsd:simpleType>
        <xsd:restriction base="dms:DateTime"/>
      </xsd:simpleType>
    </xsd:element>
    <xsd:element name="Committee_x0020_Inquiry_x0020_End_x0020_Date" ma:index="18" nillable="true" ma:displayName="Committee Inquiry End Date" ma:format="DateOnly" ma:indexed="true" ma:internalName="Committee_x0020_Inquiry_x0020_End_x0020_Date">
      <xsd:simpleType>
        <xsd:restriction base="dms:DateTime"/>
      </xsd:simpleType>
    </xsd:element>
    <xsd:element name="Witness_x005f_x0020_Id" ma:index="21" nillable="true" ma:displayName="Witness Id" ma:internalName="Witness_x0020_Id">
      <xsd:simpleType>
        <xsd:restriction base="dms:Text"/>
      </xsd:simpleType>
    </xsd:element>
    <xsd:element name="g6a0eebaf0724e87b07e787b0a6687af" ma:index="22" nillable="true" ma:taxonomy="true" ma:internalName="g6a0eebaf0724e87b07e787b0a6687af" ma:taxonomyFieldName="Committee" ma:displayName="Committee" ma:indexed="true" ma:fieldId="{06a0eeba-f072-4e87-b07e-787b0a6687af}" ma:sspId="64323c1c-cbf1-4b15-a593-91e189a21d22" ma:termSetId="b4046d15-f576-48c6-ad5e-8cba09d6ea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59cadfb9a242f5b73f63650095a147" ma:index="24" nillable="true" ma:taxonomy="true" ma:internalName="a559cadfb9a242f5b73f63650095a147" ma:taxonomyFieldName="Committee_x0020_Type" ma:displayName="Committee Type" ma:indexed="true" ma:fieldId="{a559cadf-b9a2-42f5-b73f-63650095a147}" ma:sspId="64323c1c-cbf1-4b15-a593-91e189a21d22" ma:termSetId="09e68001-ef80-4fd0-87ea-36e067212e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0be3ffd4e84049b08b651cf27bfd30" ma:index="26" nillable="true" ma:taxonomy="true" ma:internalName="pf0be3ffd4e84049b08b651cf27bfd30" ma:taxonomyFieldName="Committee_x0020_Inquiry" ma:displayName="Committee Inquiry" ma:indexed="true" ma:fieldId="{9f0be3ff-d4e8-4049-b08b-651cf27bfd30}" ma:sspId="64323c1c-cbf1-4b15-a593-91e189a21d22" ma:termSetId="fd240bf8-7a44-4aff-9475-1a702056b2b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bed46-8fc3-45b8-8dd6-aacfd9839516" elementFormDefault="qualified">
    <xsd:import namespace="http://schemas.microsoft.com/office/2006/documentManagement/types"/>
    <xsd:import namespace="http://schemas.microsoft.com/office/infopath/2007/PartnerControls"/>
    <xsd:element name="MemberTaxHTField0" ma:index="19" nillable="true" ma:taxonomy="true" ma:internalName="MemberTaxHTField0" ma:taxonomyFieldName="Hansard_x0020_Member" ma:displayName="Member" ma:default="" ma:fieldId="{c9fb69e6-177b-49ec-8627-96a823362ebd}" ma:taxonomyMulti="true" ma:sspId="64323c1c-cbf1-4b15-a593-91e189a21d22" ma:termSetId="5f9a1aad-f9d3-47b9-8812-cebc1c537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64323c1c-cbf1-4b15-a593-91e189a21d22" ContentTypeId="0x010100A6113086DC73B842B7D060591F1D1F2D0202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_x005f_x0020_Identifier xmlns="46c61757-ad04-49d5-a16a-4020ae46aeb3">2810</Business_x005f_x0020_Identifier>
    <Witness_x005f_x0020_Id xmlns="46c61757-ad04-49d5-a16a-4020ae46aeb3">3903,3904</Witness_x005f_x0020_Id>
    <Committee_x0020_Start_x0020_Date xmlns="46c61757-ad04-49d5-a16a-4020ae46aeb3">2011-02-08T00:00:00+00:00</Committee_x0020_Start_x0020_Date>
    <PublishStatus xmlns="46c61757-ad04-49d5-a16a-4020ae46aeb3">Published</PublishStatus>
    <Committee_x0020_End_x0020_Date xmlns="46c61757-ad04-49d5-a16a-4020ae46aeb3" xsi:nil="true"/>
    <a559cadfb9a242f5b73f63650095a147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Standing</TermName>
          <TermId xmlns="http://schemas.microsoft.com/office/infopath/2007/PartnerControls">c6eac104-10be-430c-9143-8ced1c7c473c</TermId>
        </TermInfo>
      </Terms>
    </a559cadfb9a242f5b73f63650095a147>
    <g6a0eebaf0724e87b07e787b0a6687af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Council Economy and Infrastructure Committee</TermName>
          <TermId xmlns="http://schemas.microsoft.com/office/infopath/2007/PartnerControls">62419f19-3c23-4e2a-baa8-0f4fd31bac70</TermId>
        </TermInfo>
      </Terms>
    </g6a0eebaf0724e87b07e787b0a6687af>
    <m3eeb9610e9c4640880ac1fecc69d01a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Council</TermName>
          <TermId xmlns="http://schemas.microsoft.com/office/infopath/2007/PartnerControls">6c85d7f4-b2da-4436-92e1-7df20d4cb55e</TermId>
        </TermInfo>
      </Terms>
    </m3eeb9610e9c4640880ac1fecc69d01a>
    <Committee_x0020_Inquiry_x0020_Start_x0020_Date xmlns="46c61757-ad04-49d5-a16a-4020ae46aeb3">2017-02-08T00:00:00+00:00</Committee_x0020_Inquiry_x0020_Start_x0020_Date>
    <Committee_x0020_Inquiry_x0020_End_x0020_Date xmlns="46c61757-ad04-49d5-a16a-4020ae46aeb3">2018-11-02T00:00:00+00:00</Committee_x0020_Inquiry_x0020_End_x0020_Date>
    <TaxCatchAll xmlns="46c61757-ad04-49d5-a16a-4020ae46aeb3">
      <Value>82</Value>
      <Value>2</Value>
      <Value>1</Value>
      <Value>169</Value>
    </TaxCatchAll>
    <pf0be3ffd4e84049b08b651cf27bfd30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Inquiry into electric vehicles</TermName>
          <TermId xmlns="http://schemas.microsoft.com/office/infopath/2007/PartnerControls">50e71026-1577-423d-9df5-3289468e761c</TermId>
        </TermInfo>
      </Terms>
    </pf0be3ffd4e84049b08b651cf27bfd30>
    <DocumentKey xmlns="46c61757-ad04-49d5-a16a-4020ae46aeb3">witness-transcripts</DocumentKey>
    <MemberTaxHTField0 xmlns="c35bed46-8fc3-45b8-8dd6-aacfd9839516">
      <Terms xmlns="http://schemas.microsoft.com/office/infopath/2007/PartnerControls"/>
    </MemberTaxHTField0>
    <_dlc_DocId xmlns="c35bed46-8fc3-45b8-8dd6-aacfd9839516">NCSA7WS2RPFT-1476523702-2454</_dlc_DocId>
    <_dlc_DocIdUrl xmlns="c35bed46-8fc3-45b8-8dd6-aacfd9839516">
      <Url>https://pims-docs.parliament.vic.gov.au/lcdocs/_layouts/15/DocIdRedir.aspx?ID=NCSA7WS2RPFT-1476523702-2454</Url>
      <Description>NCSA7WS2RPFT-1476523702-2454</Description>
    </_dlc_DocIdUrl>
  </documentManagement>
</p:properties>
</file>

<file path=customXml/itemProps1.xml><?xml version="1.0" encoding="utf-8"?>
<ds:datastoreItem xmlns:ds="http://schemas.openxmlformats.org/officeDocument/2006/customXml" ds:itemID="{B4A281F8-9653-4A83-8886-C095CBD078ED}"/>
</file>

<file path=customXml/itemProps2.xml><?xml version="1.0" encoding="utf-8"?>
<ds:datastoreItem xmlns:ds="http://schemas.openxmlformats.org/officeDocument/2006/customXml" ds:itemID="{4ABF6CD3-9FFA-42C4-B163-05B0BADD0140}"/>
</file>

<file path=customXml/itemProps3.xml><?xml version="1.0" encoding="utf-8"?>
<ds:datastoreItem xmlns:ds="http://schemas.openxmlformats.org/officeDocument/2006/customXml" ds:itemID="{AF6A1B39-6830-4650-94FA-882C8367CF11}"/>
</file>

<file path=customXml/itemProps4.xml><?xml version="1.0" encoding="utf-8"?>
<ds:datastoreItem xmlns:ds="http://schemas.openxmlformats.org/officeDocument/2006/customXml" ds:itemID="{E00EA25D-75DD-4EE2-B459-F5701D0D4DEF}"/>
</file>

<file path=customXml/itemProps5.xml><?xml version="1.0" encoding="utf-8"?>
<ds:datastoreItem xmlns:ds="http://schemas.openxmlformats.org/officeDocument/2006/customXml" ds:itemID="{2AB2C94F-A520-4EFA-8720-B7189A28AA0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1594</Words>
  <Application>Microsoft Office PowerPoint</Application>
  <PresentationFormat>Widescreen</PresentationFormat>
  <Paragraphs>225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</vt:lpstr>
      <vt:lpstr>Calibri</vt:lpstr>
      <vt:lpstr>TFV-Powerpoint-widescreen</vt:lpstr>
      <vt:lpstr>Parliamentary Inquiry into Electric Vehicles  Standing Committee on Economy and Infrastructure</vt:lpstr>
      <vt:lpstr>A simple, coordinated transport network for Victoria</vt:lpstr>
      <vt:lpstr>About the Victorian Electric Vehicle Trial: 2010 to 2014</vt:lpstr>
      <vt:lpstr>Data collected in the Victorian Electric Vehicle Trial</vt:lpstr>
      <vt:lpstr>Key things learnt from the Victorian Electric Vehicle Trial</vt:lpstr>
      <vt:lpstr>Potential benefits of widespread EV uptake?</vt:lpstr>
      <vt:lpstr>Will Greenhouse Gas Savings be realised? Illustrating the complexities….</vt:lpstr>
      <vt:lpstr>Air quality, noise and amenity</vt:lpstr>
      <vt:lpstr>Barriers and options to support uptake of electric vehicles</vt:lpstr>
      <vt:lpstr>Availability of charging infrastructure</vt:lpstr>
      <vt:lpstr>Vehicle range is not a real barrier to take up, but can be perceived as an issue</vt:lpstr>
      <vt:lpstr>What is being done now</vt:lpstr>
      <vt:lpstr>Electric vehicles in Public transport</vt:lpstr>
      <vt:lpstr>Electric Vehicles in Government Fleets</vt:lpstr>
      <vt:lpstr>Employment Implications and Impacts on Local Manufacturing</vt:lpstr>
      <vt:lpstr>Electric vehicles in  car sharing </vt:lpstr>
      <vt:lpstr>Electric vehicles also well suited to car sharing 2.0</vt:lpstr>
      <vt:lpstr>Future Outlook</vt:lpstr>
    </vt:vector>
  </TitlesOfParts>
  <Company>Victorian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heading here two lines</dc:title>
  <dc:creator>Susan Joy</dc:creator>
  <cp:lastModifiedBy>Fiona Calvert (DEDJTR)</cp:lastModifiedBy>
  <cp:revision>44</cp:revision>
  <cp:lastPrinted>2018-02-12T21:14:42Z</cp:lastPrinted>
  <dcterms:created xsi:type="dcterms:W3CDTF">2017-06-06T23:57:43Z</dcterms:created>
  <dcterms:modified xsi:type="dcterms:W3CDTF">2018-02-12T21:44:53Z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e588be34-d321-4734-9d2e-2302a20cafdd</vt:lpwstr>
  </property>
  <property fmtid="{D5CDD505-2E9C-101B-9397-08002B2CF9AE}" pid="3" name="DSDBI ClassificationCLASSIFICATION">
    <vt:lpwstr>UNCLASSIFIED</vt:lpwstr>
  </property>
  <property fmtid="{D5CDD505-2E9C-101B-9397-08002B2CF9AE}" pid="4" name="DSDBI ClassificationDLM FOR SEC-MARKINGS">
    <vt:lpwstr>NONE</vt:lpwstr>
  </property>
  <property fmtid="{D5CDD505-2E9C-101B-9397-08002B2CF9AE}" pid="5" name="Classification">
    <vt:lpwstr>UNCLASSIFIED
NONE
Susan Joy (DEDJTR)</vt:lpwstr>
  </property>
  <property fmtid="{D5CDD505-2E9C-101B-9397-08002B2CF9AE}" pid="6" name="ContentTypeId">
    <vt:lpwstr>0x010100A6113086DC73B842B7D060591F1D1F2D020200C0720D9A5485ED45ADC2FF5EDE309FA7</vt:lpwstr>
  </property>
  <property fmtid="{D5CDD505-2E9C-101B-9397-08002B2CF9AE}" pid="7" name="Hansard Member">
    <vt:lpwstr/>
  </property>
  <property fmtid="{D5CDD505-2E9C-101B-9397-08002B2CF9AE}" pid="8" name="Committee Inquiry">
    <vt:lpwstr>169;#Inquiry into electric vehicles|50e71026-1577-423d-9df5-3289468e761c</vt:lpwstr>
  </property>
  <property fmtid="{D5CDD505-2E9C-101B-9397-08002B2CF9AE}" pid="9" name="House">
    <vt:lpwstr>1;#Legislative Council|6c85d7f4-b2da-4436-92e1-7df20d4cb55e</vt:lpwstr>
  </property>
  <property fmtid="{D5CDD505-2E9C-101B-9397-08002B2CF9AE}" pid="10" name="Committee">
    <vt:lpwstr>2;#Legislative Council Economy and Infrastructure Committee|62419f19-3c23-4e2a-baa8-0f4fd31bac70</vt:lpwstr>
  </property>
  <property fmtid="{D5CDD505-2E9C-101B-9397-08002B2CF9AE}" pid="11" name="Committee Type">
    <vt:lpwstr>82;#Standing|c6eac104-10be-430c-9143-8ced1c7c473c</vt:lpwstr>
  </property>
  <property fmtid="{D5CDD505-2E9C-101B-9397-08002B2CF9AE}" pid="12" name="_dlc_DocIdItemGuid">
    <vt:lpwstr>51626c6c-6273-48c2-9489-22770f0fa64f</vt:lpwstr>
  </property>
  <property fmtid="{D5CDD505-2E9C-101B-9397-08002B2CF9AE}" pid="13" name="_docset_NoMedatataSyncRequired">
    <vt:lpwstr>False</vt:lpwstr>
  </property>
</Properties>
</file>