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docx" ContentType="application/vnd.openxmlformats-officedocument.wordprocessingml.documen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charts/colors1.xml" ContentType="application/vnd.ms-office.chartcolorstyl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4"/>
    <p:sldMasterId id="2147483851" r:id="rId5"/>
  </p:sldMasterIdLst>
  <p:notesMasterIdLst>
    <p:notesMasterId r:id="rId16"/>
  </p:notesMasterIdLst>
  <p:handoutMasterIdLst>
    <p:handoutMasterId r:id="rId17"/>
  </p:handoutMasterIdLst>
  <p:sldIdLst>
    <p:sldId id="274" r:id="rId6"/>
    <p:sldId id="4464" r:id="rId7"/>
    <p:sldId id="4465" r:id="rId8"/>
    <p:sldId id="3485" r:id="rId9"/>
    <p:sldId id="3486" r:id="rId10"/>
    <p:sldId id="3484" r:id="rId11"/>
    <p:sldId id="3480" r:id="rId12"/>
    <p:sldId id="3479" r:id="rId13"/>
    <p:sldId id="3481" r:id="rId14"/>
    <p:sldId id="34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88A15D-3968-46BA-8B79-05A3C830FAD7}">
          <p14:sldIdLst>
            <p14:sldId id="274"/>
            <p14:sldId id="4464"/>
            <p14:sldId id="4465"/>
            <p14:sldId id="3485"/>
            <p14:sldId id="3486"/>
            <p14:sldId id="3484"/>
            <p14:sldId id="3480"/>
            <p14:sldId id="3479"/>
            <p14:sldId id="3481"/>
            <p14:sldId id="34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82124B-1D7B-167A-CCAA-7635B5EDFCBC}" name="Nick E Harris (DEECA)" initials="NEH(" userId="S::nick.harris@agriculture.vic.gov.au::003c80b0-af82-410c-8cb7-4467e7fce928" providerId="AD"/>
  <p188:author id="{DC004E7F-7C12-249C-25A7-94508B960254}" name="Ben J Roddy (DEECA)" initials="B(" userId="S::ben.roddy@agriculture.vic.gov.au::09b49fef-8041-4666-86c9-772c076106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A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547D8-B636-44A0-5D99-D9270A558D2B}" v="82" dt="2023-09-08T06:21:09.094"/>
    <p1510:client id="{7F97DABA-5C8D-455F-B10B-F9A774E3F8AD}" v="5" dt="2023-09-07T21:23:32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5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vicgov.sharepoint.com/sites/VG000406/D001/AFIP%20Active/Animal%20and%20Plant/Hemp/Reports%20and%20statistics/Hemp%20planting%20data/Hemp%20planting%20data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200"/>
              <a:t>Area planted with hemp across</a:t>
            </a:r>
            <a:r>
              <a:rPr lang="en-AU" sz="1200" baseline="0"/>
              <a:t> Australia</a:t>
            </a:r>
            <a:endParaRPr lang="en-AU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Compared!$A$30</c:f>
              <c:strCache>
                <c:ptCount val="1"/>
                <c:pt idx="0">
                  <c:v>New South Wales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Compared!$F$25:$K$25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  <c:extLst/>
            </c:strRef>
          </c:cat>
          <c:val>
            <c:numRef>
              <c:f>Compared!$F$30:$K$30</c:f>
              <c:numCache>
                <c:formatCode>General</c:formatCode>
                <c:ptCount val="6"/>
                <c:pt idx="0">
                  <c:v>300</c:v>
                </c:pt>
                <c:pt idx="1">
                  <c:v>800</c:v>
                </c:pt>
                <c:pt idx="2">
                  <c:v>1900</c:v>
                </c:pt>
                <c:pt idx="3">
                  <c:v>440</c:v>
                </c:pt>
                <c:pt idx="4">
                  <c:v>788</c:v>
                </c:pt>
                <c:pt idx="5">
                  <c:v>1140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8F9-4238-8F29-E2024D5068AE}"/>
            </c:ext>
          </c:extLst>
        </c:ser>
        <c:ser>
          <c:idx val="3"/>
          <c:order val="1"/>
          <c:tx>
            <c:strRef>
              <c:f>Compared!$A$29</c:f>
              <c:strCache>
                <c:ptCount val="1"/>
                <c:pt idx="0">
                  <c:v>Tasmania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Compared!$F$25:$K$25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  <c:extLst/>
            </c:strRef>
          </c:cat>
          <c:val>
            <c:numRef>
              <c:f>Compared!$F$29:$K$29</c:f>
              <c:numCache>
                <c:formatCode>General</c:formatCode>
                <c:ptCount val="6"/>
                <c:pt idx="0">
                  <c:v>464</c:v>
                </c:pt>
                <c:pt idx="1">
                  <c:v>1361</c:v>
                </c:pt>
                <c:pt idx="2">
                  <c:v>1569</c:v>
                </c:pt>
                <c:pt idx="3">
                  <c:v>1012</c:v>
                </c:pt>
                <c:pt idx="4">
                  <c:v>711</c:v>
                </c:pt>
                <c:pt idx="5">
                  <c:v>400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8F9-4238-8F29-E2024D5068AE}"/>
            </c:ext>
          </c:extLst>
        </c:ser>
        <c:ser>
          <c:idx val="2"/>
          <c:order val="2"/>
          <c:tx>
            <c:strRef>
              <c:f>Compared!$A$28</c:f>
              <c:strCache>
                <c:ptCount val="1"/>
                <c:pt idx="0">
                  <c:v>Victoria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Compared!$F$25:$K$25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  <c:extLst/>
            </c:strRef>
          </c:cat>
          <c:val>
            <c:numRef>
              <c:f>Compared!$F$28:$K$28</c:f>
              <c:numCache>
                <c:formatCode>General</c:formatCode>
                <c:ptCount val="6"/>
                <c:pt idx="0">
                  <c:v>600</c:v>
                </c:pt>
                <c:pt idx="1">
                  <c:v>170</c:v>
                </c:pt>
                <c:pt idx="2">
                  <c:v>240</c:v>
                </c:pt>
                <c:pt idx="3">
                  <c:v>243</c:v>
                </c:pt>
                <c:pt idx="4">
                  <c:v>105</c:v>
                </c:pt>
                <c:pt idx="5">
                  <c:v>169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8F9-4238-8F29-E2024D5068AE}"/>
            </c:ext>
          </c:extLst>
        </c:ser>
        <c:ser>
          <c:idx val="5"/>
          <c:order val="3"/>
          <c:tx>
            <c:strRef>
              <c:f>Compared!$A$31</c:f>
              <c:strCache>
                <c:ptCount val="1"/>
                <c:pt idx="0">
                  <c:v>Queensland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Compared!$F$25:$K$25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  <c:extLst/>
            </c:strRef>
          </c:cat>
          <c:val>
            <c:numRef>
              <c:f>Compared!$F$31:$K$31</c:f>
              <c:numCache>
                <c:formatCode>General</c:formatCode>
                <c:ptCount val="6"/>
                <c:pt idx="0">
                  <c:v>15</c:v>
                </c:pt>
                <c:pt idx="1">
                  <c:v>32</c:v>
                </c:pt>
                <c:pt idx="2">
                  <c:v>55</c:v>
                </c:pt>
                <c:pt idx="3">
                  <c:v>200</c:v>
                </c:pt>
                <c:pt idx="4">
                  <c:v>317</c:v>
                </c:pt>
                <c:pt idx="5">
                  <c:v>260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A8F9-4238-8F29-E2024D5068AE}"/>
            </c:ext>
          </c:extLst>
        </c:ser>
        <c:ser>
          <c:idx val="1"/>
          <c:order val="4"/>
          <c:tx>
            <c:strRef>
              <c:f>Compared!$A$27</c:f>
              <c:strCache>
                <c:ptCount val="1"/>
                <c:pt idx="0">
                  <c:v>South Australia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Compared!$F$25:$K$25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  <c:extLst/>
            </c:strRef>
          </c:cat>
          <c:val>
            <c:numRef>
              <c:f>Compared!$F$27:$K$27</c:f>
              <c:numCache>
                <c:formatCode>General</c:formatCode>
                <c:ptCount val="6"/>
                <c:pt idx="0">
                  <c:v>0</c:v>
                </c:pt>
                <c:pt idx="1">
                  <c:v>163</c:v>
                </c:pt>
                <c:pt idx="2">
                  <c:v>112</c:v>
                </c:pt>
                <c:pt idx="3">
                  <c:v>185</c:v>
                </c:pt>
                <c:pt idx="4">
                  <c:v>25</c:v>
                </c:pt>
                <c:pt idx="5">
                  <c:v>200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8F9-4238-8F29-E2024D5068AE}"/>
            </c:ext>
          </c:extLst>
        </c:ser>
        <c:ser>
          <c:idx val="0"/>
          <c:order val="5"/>
          <c:tx>
            <c:strRef>
              <c:f>Compared!$A$26</c:f>
              <c:strCache>
                <c:ptCount val="1"/>
                <c:pt idx="0">
                  <c:v>Western Australia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Compared!$F$25:$K$25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  <c:extLst/>
            </c:strRef>
          </c:cat>
          <c:val>
            <c:numRef>
              <c:f>Compared!$F$26:$K$26</c:f>
              <c:numCache>
                <c:formatCode>General</c:formatCode>
                <c:ptCount val="6"/>
                <c:pt idx="0">
                  <c:v>68</c:v>
                </c:pt>
                <c:pt idx="1">
                  <c:v>494</c:v>
                </c:pt>
                <c:pt idx="2">
                  <c:v>388</c:v>
                </c:pt>
                <c:pt idx="3">
                  <c:v>185</c:v>
                </c:pt>
                <c:pt idx="4">
                  <c:v>163.69999999999999</c:v>
                </c:pt>
                <c:pt idx="5">
                  <c:v>105.4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8F9-4238-8F29-E2024D506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3063"/>
        <c:axId val="1541919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Compared!$A$32</c15:sqref>
                        </c15:formulaRef>
                      </c:ext>
                    </c:extLst>
                    <c:strCache>
                      <c:ptCount val="1"/>
                      <c:pt idx="0">
                        <c:v>Northern Territory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Compared!$F$25:$K$25</c15:sqref>
                        </c15:formulaRef>
                      </c:ext>
                    </c:extLst>
                    <c:strCache>
                      <c:ptCount val="6"/>
                      <c:pt idx="0">
                        <c:v>2017-18</c:v>
                      </c:pt>
                      <c:pt idx="1">
                        <c:v>2018-19</c:v>
                      </c:pt>
                      <c:pt idx="2">
                        <c:v>2019-20</c:v>
                      </c:pt>
                      <c:pt idx="3">
                        <c:v>2020-21</c:v>
                      </c:pt>
                      <c:pt idx="4">
                        <c:v>2021-22</c:v>
                      </c:pt>
                      <c:pt idx="5">
                        <c:v>2022-23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Compared!$F$32:$K$32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A8F9-4238-8F29-E2024D5068AE}"/>
                  </c:ext>
                </c:extLst>
              </c15:ser>
            </c15:filteredBarSeries>
          </c:ext>
        </c:extLst>
      </c:barChart>
      <c:catAx>
        <c:axId val="1533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1919"/>
        <c:crosses val="autoZero"/>
        <c:auto val="1"/>
        <c:lblAlgn val="ctr"/>
        <c:lblOffset val="100"/>
        <c:noMultiLvlLbl val="0"/>
      </c:catAx>
      <c:valAx>
        <c:axId val="1541919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Area planted with hemp (ha)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EEE9C9-DEEC-449F-A981-6489DB58C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0398B-4834-4448-A51A-FF0E93EA4B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DB55F-78CB-453B-8781-4DCC8F418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C55B3-9972-445B-ABED-C4DCCA2CF9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443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D45A1-E2AB-704E-BFF9-8D0D460D3D1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570F5-8F73-7C4E-BEC5-169712A42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3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d-assets.adobe.com/link/6997eda2-567a-4a88-6acf-824b5c65158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further information about how to open a meeting with an Acknowledgement of Traditional Owner please see the </a:t>
            </a:r>
            <a:r>
              <a:rPr lang="en-AU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Welcome to Country and Acknowledgement of Traditional Owners Guidelines</a:t>
            </a: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Download or view 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570F5-8F73-7C4E-BEC5-169712A42D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0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AF51-625F-4A3E-8AE6-C3B5B75C8F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375" y="503675"/>
            <a:ext cx="9046005" cy="855095"/>
          </a:xfrm>
        </p:spPr>
        <p:txBody>
          <a:bodyPr anchor="t">
            <a:noAutofit/>
          </a:bodyPr>
          <a:lstStyle>
            <a:lvl1pPr algn="l">
              <a:defRPr sz="2600" b="1">
                <a:solidFill>
                  <a:schemeClr val="bg2"/>
                </a:solidFill>
              </a:defRPr>
            </a:lvl1pPr>
          </a:lstStyle>
          <a:p>
            <a:r>
              <a:rPr lang="en-AU" b="1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Title over two lines maximum if subtitle is being used if not more can be included</a:t>
            </a:r>
            <a:endParaRPr lang="en-AU">
              <a:solidFill>
                <a:srgbClr val="2015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9B953-3AA6-D211-5FF3-34C2AA8893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375" y="1461294"/>
            <a:ext cx="9046005" cy="662561"/>
          </a:xfrm>
        </p:spPr>
        <p:txBody>
          <a:bodyPr>
            <a:normAutofit/>
          </a:bodyPr>
          <a:lstStyle>
            <a:lvl1pPr marL="0" indent="0" algn="l">
              <a:buNone/>
              <a:defRPr lang="en-AU" sz="1800" dirty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Subtitle over two lines maximum delete if not required </a:t>
            </a:r>
            <a:r>
              <a:rPr lang="en-AU" err="1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obitat</a:t>
            </a:r>
            <a:r>
              <a:rPr lang="en-AU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err="1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eumque</a:t>
            </a:r>
            <a:r>
              <a:rPr lang="en-AU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err="1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porumqui</a:t>
            </a:r>
            <a:r>
              <a:rPr lang="en-AU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err="1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cullenis</a:t>
            </a:r>
            <a:r>
              <a:rPr lang="en-AU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err="1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sequas</a:t>
            </a:r>
            <a:r>
              <a:rPr lang="en-AU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 sum sima quat </a:t>
            </a:r>
            <a:r>
              <a:rPr lang="en-AU" err="1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apidellesti</a:t>
            </a:r>
            <a:r>
              <a:rPr lang="en-AU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 beatus</a:t>
            </a:r>
          </a:p>
        </p:txBody>
      </p:sp>
      <p:pic>
        <p:nvPicPr>
          <p:cNvPr id="7" name="Picture 6" descr="Department of Energy, Environment and Climate Action logo">
            <a:extLst>
              <a:ext uri="{FF2B5EF4-FFF2-40B4-BE49-F238E27FC236}">
                <a16:creationId xmlns:a16="http://schemas.microsoft.com/office/drawing/2014/main" id="{65AD8E5F-77FE-5431-D20F-E47A970BC2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6450" y="5723041"/>
            <a:ext cx="2215146" cy="567476"/>
          </a:xfrm>
          <a:prstGeom prst="rect">
            <a:avLst/>
          </a:prstGeom>
        </p:spPr>
      </p:pic>
      <p:sp>
        <p:nvSpPr>
          <p:cNvPr id="45" name="Freeform 44">
            <a:extLst>
              <a:ext uri="{FF2B5EF4-FFF2-40B4-BE49-F238E27FC236}">
                <a16:creationId xmlns:a16="http://schemas.microsoft.com/office/drawing/2014/main" id="{2E8BAFAC-CD4E-5799-FA5D-228F3592DEA7}"/>
              </a:ext>
            </a:extLst>
          </p:cNvPr>
          <p:cNvSpPr/>
          <p:nvPr userDrawn="1"/>
        </p:nvSpPr>
        <p:spPr>
          <a:xfrm>
            <a:off x="8419056" y="-13912"/>
            <a:ext cx="3784048" cy="5160587"/>
          </a:xfrm>
          <a:custGeom>
            <a:avLst/>
            <a:gdLst>
              <a:gd name="connsiteX0" fmla="*/ 2424557 w 3771518"/>
              <a:gd name="connsiteY0" fmla="*/ 0 h 5143500"/>
              <a:gd name="connsiteX1" fmla="*/ 3771519 w 3771518"/>
              <a:gd name="connsiteY1" fmla="*/ 0 h 5143500"/>
              <a:gd name="connsiteX2" fmla="*/ 3771519 w 3771518"/>
              <a:gd name="connsiteY2" fmla="*/ 571500 h 5143500"/>
              <a:gd name="connsiteX3" fmla="*/ 1616392 w 3771518"/>
              <a:gd name="connsiteY3" fmla="*/ 5143500 h 5143500"/>
              <a:gd name="connsiteX4" fmla="*/ 0 w 3771518"/>
              <a:gd name="connsiteY4" fmla="*/ 5143500 h 5143500"/>
              <a:gd name="connsiteX5" fmla="*/ 2424557 w 3771518"/>
              <a:gd name="connsiteY5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1518" h="5143500">
                <a:moveTo>
                  <a:pt x="2424557" y="0"/>
                </a:moveTo>
                <a:lnTo>
                  <a:pt x="3771519" y="0"/>
                </a:lnTo>
                <a:lnTo>
                  <a:pt x="3771519" y="571500"/>
                </a:lnTo>
                <a:lnTo>
                  <a:pt x="1616392" y="5143500"/>
                </a:lnTo>
                <a:lnTo>
                  <a:pt x="0" y="5143500"/>
                </a:lnTo>
                <a:lnTo>
                  <a:pt x="2424557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3D2856A-304E-C26D-8D61-2ECEBF02F9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3677" y="1709738"/>
            <a:ext cx="1619420" cy="343466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125C35CC-40C6-1765-134D-7BA2A8FD411F}"/>
              </a:ext>
            </a:extLst>
          </p:cNvPr>
          <p:cNvSpPr/>
          <p:nvPr userDrawn="1"/>
        </p:nvSpPr>
        <p:spPr>
          <a:xfrm>
            <a:off x="8967101" y="4003675"/>
            <a:ext cx="1077594" cy="1143000"/>
          </a:xfrm>
          <a:custGeom>
            <a:avLst/>
            <a:gdLst>
              <a:gd name="connsiteX0" fmla="*/ 538797 w 1077594"/>
              <a:gd name="connsiteY0" fmla="*/ 0 h 1143000"/>
              <a:gd name="connsiteX1" fmla="*/ 1077595 w 1077594"/>
              <a:gd name="connsiteY1" fmla="*/ 1143000 h 1143000"/>
              <a:gd name="connsiteX2" fmla="*/ 0 w 1077594"/>
              <a:gd name="connsiteY2" fmla="*/ 1143000 h 1143000"/>
              <a:gd name="connsiteX3" fmla="*/ 538797 w 1077594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594" h="1143000">
                <a:moveTo>
                  <a:pt x="538797" y="0"/>
                </a:moveTo>
                <a:lnTo>
                  <a:pt x="1077595" y="1143000"/>
                </a:lnTo>
                <a:lnTo>
                  <a:pt x="0" y="1143000"/>
                </a:lnTo>
                <a:lnTo>
                  <a:pt x="538797" y="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D43ED5F-F56E-8B59-E67A-E205389D27FC}"/>
              </a:ext>
            </a:extLst>
          </p:cNvPr>
          <p:cNvSpPr/>
          <p:nvPr userDrawn="1"/>
        </p:nvSpPr>
        <p:spPr>
          <a:xfrm>
            <a:off x="6812652" y="4003675"/>
            <a:ext cx="2693987" cy="2286000"/>
          </a:xfrm>
          <a:custGeom>
            <a:avLst/>
            <a:gdLst>
              <a:gd name="connsiteX0" fmla="*/ 1077595 w 2693987"/>
              <a:gd name="connsiteY0" fmla="*/ 0 h 2286000"/>
              <a:gd name="connsiteX1" fmla="*/ 2693988 w 2693987"/>
              <a:gd name="connsiteY1" fmla="*/ 0 h 2286000"/>
              <a:gd name="connsiteX2" fmla="*/ 1616393 w 2693987"/>
              <a:gd name="connsiteY2" fmla="*/ 2286000 h 2286000"/>
              <a:gd name="connsiteX3" fmla="*/ 0 w 2693987"/>
              <a:gd name="connsiteY3" fmla="*/ 2286000 h 2286000"/>
              <a:gd name="connsiteX4" fmla="*/ 1077595 w 2693987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3987" h="2286000">
                <a:moveTo>
                  <a:pt x="1077595" y="0"/>
                </a:moveTo>
                <a:lnTo>
                  <a:pt x="2693988" y="0"/>
                </a:lnTo>
                <a:lnTo>
                  <a:pt x="1616393" y="2286000"/>
                </a:lnTo>
                <a:lnTo>
                  <a:pt x="0" y="2286000"/>
                </a:lnTo>
                <a:lnTo>
                  <a:pt x="1077595" y="0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C41F5BE-7D05-5828-413D-9B14BE944E24}"/>
              </a:ext>
            </a:extLst>
          </p:cNvPr>
          <p:cNvSpPr/>
          <p:nvPr userDrawn="1"/>
        </p:nvSpPr>
        <p:spPr>
          <a:xfrm>
            <a:off x="5465321" y="5145088"/>
            <a:ext cx="2424556" cy="1714500"/>
          </a:xfrm>
          <a:custGeom>
            <a:avLst/>
            <a:gdLst>
              <a:gd name="connsiteX0" fmla="*/ 808164 w 2424556"/>
              <a:gd name="connsiteY0" fmla="*/ 0 h 1714500"/>
              <a:gd name="connsiteX1" fmla="*/ 2424557 w 2424556"/>
              <a:gd name="connsiteY1" fmla="*/ 0 h 1714500"/>
              <a:gd name="connsiteX2" fmla="*/ 1616392 w 2424556"/>
              <a:gd name="connsiteY2" fmla="*/ 1714500 h 1714500"/>
              <a:gd name="connsiteX3" fmla="*/ 0 w 2424556"/>
              <a:gd name="connsiteY3" fmla="*/ 1714500 h 1714500"/>
              <a:gd name="connsiteX4" fmla="*/ 808164 w 2424556"/>
              <a:gd name="connsiteY4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4556" h="1714500">
                <a:moveTo>
                  <a:pt x="808164" y="0"/>
                </a:moveTo>
                <a:lnTo>
                  <a:pt x="2424557" y="0"/>
                </a:lnTo>
                <a:lnTo>
                  <a:pt x="1616392" y="1714500"/>
                </a:lnTo>
                <a:lnTo>
                  <a:pt x="0" y="1714500"/>
                </a:lnTo>
                <a:lnTo>
                  <a:pt x="808164" y="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A6C73A4-34C9-D846-E983-7221BF2BE8E5}"/>
              </a:ext>
            </a:extLst>
          </p:cNvPr>
          <p:cNvSpPr/>
          <p:nvPr userDrawn="1"/>
        </p:nvSpPr>
        <p:spPr>
          <a:xfrm>
            <a:off x="7351079" y="5145088"/>
            <a:ext cx="1077595" cy="1143000"/>
          </a:xfrm>
          <a:custGeom>
            <a:avLst/>
            <a:gdLst>
              <a:gd name="connsiteX0" fmla="*/ 538797 w 1077595"/>
              <a:gd name="connsiteY0" fmla="*/ 0 h 1143000"/>
              <a:gd name="connsiteX1" fmla="*/ 1077596 w 1077595"/>
              <a:gd name="connsiteY1" fmla="*/ 1143000 h 1143000"/>
              <a:gd name="connsiteX2" fmla="*/ 0 w 1077595"/>
              <a:gd name="connsiteY2" fmla="*/ 1143000 h 1143000"/>
              <a:gd name="connsiteX3" fmla="*/ 538797 w 1077595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595" h="1143000">
                <a:moveTo>
                  <a:pt x="538797" y="0"/>
                </a:moveTo>
                <a:lnTo>
                  <a:pt x="1077596" y="1143000"/>
                </a:lnTo>
                <a:lnTo>
                  <a:pt x="0" y="1143000"/>
                </a:lnTo>
                <a:lnTo>
                  <a:pt x="538797" y="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MSIPCMContentMarking" descr="{&quot;HashCode&quot;:-1264680268,&quot;Placement&quot;:&quot;Footer&quot;,&quot;Top&quot;:516.65155,&quot;Left&quot;:446.046448,&quot;SlideWidth&quot;:960,&quot;SlideHeight&quot;:540}">
            <a:extLst>
              <a:ext uri="{FF2B5EF4-FFF2-40B4-BE49-F238E27FC236}">
                <a16:creationId xmlns:a16="http://schemas.microsoft.com/office/drawing/2014/main" id="{076D58DE-EB93-3026-8B56-65F336C0F7B2}"/>
              </a:ext>
            </a:extLst>
          </p:cNvPr>
          <p:cNvSpPr txBox="1"/>
          <p:nvPr userDrawn="1"/>
        </p:nvSpPr>
        <p:spPr>
          <a:xfrm>
            <a:off x="335360" y="6561475"/>
            <a:ext cx="862419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7860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Hero Mirring/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0F344B20-0ADC-86F8-5789-E8701290E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859" y="2289175"/>
            <a:ext cx="9794268" cy="4000500"/>
          </a:xfrm>
          <a:custGeom>
            <a:avLst/>
            <a:gdLst>
              <a:gd name="connsiteX0" fmla="*/ 127 w 9767570"/>
              <a:gd name="connsiteY0" fmla="*/ 0 h 4000500"/>
              <a:gd name="connsiteX1" fmla="*/ 9767570 w 9767570"/>
              <a:gd name="connsiteY1" fmla="*/ 0 h 4000500"/>
              <a:gd name="connsiteX2" fmla="*/ 7881811 w 9767570"/>
              <a:gd name="connsiteY2" fmla="*/ 4000500 h 4000500"/>
              <a:gd name="connsiteX3" fmla="*/ 0 w 9767570"/>
              <a:gd name="connsiteY3" fmla="*/ 4000500 h 4000500"/>
              <a:gd name="connsiteX4" fmla="*/ 127 w 9767570"/>
              <a:gd name="connsiteY4" fmla="*/ 0 h 4000500"/>
              <a:gd name="connsiteX0" fmla="*/ 0 w 9794141"/>
              <a:gd name="connsiteY0" fmla="*/ 6675 h 4000500"/>
              <a:gd name="connsiteX1" fmla="*/ 9794141 w 9794141"/>
              <a:gd name="connsiteY1" fmla="*/ 0 h 4000500"/>
              <a:gd name="connsiteX2" fmla="*/ 7908382 w 9794141"/>
              <a:gd name="connsiteY2" fmla="*/ 4000500 h 4000500"/>
              <a:gd name="connsiteX3" fmla="*/ 26571 w 9794141"/>
              <a:gd name="connsiteY3" fmla="*/ 4000500 h 4000500"/>
              <a:gd name="connsiteX4" fmla="*/ 0 w 9794141"/>
              <a:gd name="connsiteY4" fmla="*/ 6675 h 4000500"/>
              <a:gd name="connsiteX0" fmla="*/ 127 w 9794268"/>
              <a:gd name="connsiteY0" fmla="*/ 6675 h 4000500"/>
              <a:gd name="connsiteX1" fmla="*/ 9794268 w 9794268"/>
              <a:gd name="connsiteY1" fmla="*/ 0 h 4000500"/>
              <a:gd name="connsiteX2" fmla="*/ 7908509 w 9794268"/>
              <a:gd name="connsiteY2" fmla="*/ 4000500 h 4000500"/>
              <a:gd name="connsiteX3" fmla="*/ 0 w 9794268"/>
              <a:gd name="connsiteY3" fmla="*/ 4000500 h 4000500"/>
              <a:gd name="connsiteX4" fmla="*/ 127 w 9794268"/>
              <a:gd name="connsiteY4" fmla="*/ 6675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4268" h="4000500">
                <a:moveTo>
                  <a:pt x="127" y="6675"/>
                </a:moveTo>
                <a:lnTo>
                  <a:pt x="9794268" y="0"/>
                </a:lnTo>
                <a:lnTo>
                  <a:pt x="7908509" y="4000500"/>
                </a:lnTo>
                <a:lnTo>
                  <a:pt x="0" y="4000500"/>
                </a:lnTo>
                <a:cubicBezTo>
                  <a:pt x="42" y="2669225"/>
                  <a:pt x="85" y="1337950"/>
                  <a:pt x="127" y="6675"/>
                </a:cubicBez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9AF51-625F-4A3E-8AE6-C3B5B75C8F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375" y="503675"/>
            <a:ext cx="9046005" cy="855095"/>
          </a:xfrm>
        </p:spPr>
        <p:txBody>
          <a:bodyPr anchor="t">
            <a:noAutofit/>
          </a:bodyPr>
          <a:lstStyle>
            <a:lvl1pPr algn="l">
              <a:defRPr sz="2600" b="1">
                <a:solidFill>
                  <a:schemeClr val="bg2"/>
                </a:solidFill>
              </a:defRPr>
            </a:lvl1pPr>
          </a:lstStyle>
          <a:p>
            <a:r>
              <a:rPr lang="en-AU" b="1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Title over two lines maximum if subtitle is being used if not more can be included</a:t>
            </a:r>
            <a:endParaRPr lang="en-AU">
              <a:solidFill>
                <a:srgbClr val="2015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9B953-3AA6-D211-5FF3-34C2AA8893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375" y="1461294"/>
            <a:ext cx="9046005" cy="662561"/>
          </a:xfrm>
        </p:spPr>
        <p:txBody>
          <a:bodyPr>
            <a:normAutofit/>
          </a:bodyPr>
          <a:lstStyle>
            <a:lvl1pPr marL="0" indent="0" algn="l">
              <a:buNone/>
              <a:defRPr lang="en-AU" sz="1800" dirty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Subtitle over two lines maximum delete if not required </a:t>
            </a:r>
            <a:r>
              <a:rPr lang="en-AU" err="1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obitat</a:t>
            </a:r>
            <a:r>
              <a:rPr lang="en-AU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err="1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eumque</a:t>
            </a:r>
            <a:r>
              <a:rPr lang="en-AU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err="1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porumqui</a:t>
            </a:r>
            <a:r>
              <a:rPr lang="en-AU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err="1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cullenis</a:t>
            </a:r>
            <a:r>
              <a:rPr lang="en-AU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err="1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sequas</a:t>
            </a:r>
            <a:r>
              <a:rPr lang="en-AU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 sum sima quat </a:t>
            </a:r>
            <a:r>
              <a:rPr lang="en-AU" err="1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apidellesti</a:t>
            </a:r>
            <a:r>
              <a:rPr lang="en-AU">
                <a:solidFill>
                  <a:srgbClr val="201547"/>
                </a:solidFill>
                <a:effectLst/>
                <a:latin typeface="Arial" panose="020B0604020202020204" pitchFamily="34" charset="0"/>
              </a:rPr>
              <a:t> beatus</a:t>
            </a:r>
          </a:p>
        </p:txBody>
      </p:sp>
      <p:pic>
        <p:nvPicPr>
          <p:cNvPr id="7" name="Picture 6" descr="Department of Energy, Environment and Climate Action logo">
            <a:extLst>
              <a:ext uri="{FF2B5EF4-FFF2-40B4-BE49-F238E27FC236}">
                <a16:creationId xmlns:a16="http://schemas.microsoft.com/office/drawing/2014/main" id="{65AD8E5F-77FE-5431-D20F-E47A970BC2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6450" y="5723041"/>
            <a:ext cx="2215146" cy="5674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2AEB3AB-26D0-9C19-24CC-C495D2E3B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65321" y="-6359"/>
            <a:ext cx="6737783" cy="6865947"/>
            <a:chOff x="5465321" y="-6359"/>
            <a:chExt cx="6737783" cy="6865947"/>
          </a:xfrm>
        </p:grpSpPr>
        <p:pic>
          <p:nvPicPr>
            <p:cNvPr id="23" name="Picture 2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027F5E9-7BBF-7B8E-E230-F821D5268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88" t="173" b="25164"/>
            <a:stretch/>
          </p:blipFill>
          <p:spPr>
            <a:xfrm>
              <a:off x="8292015" y="-6359"/>
              <a:ext cx="3911089" cy="5149859"/>
            </a:xfrm>
            <a:prstGeom prst="rect">
              <a:avLst/>
            </a:prstGeom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8142C3A-D512-75C9-17A5-15EB33579D22}"/>
                </a:ext>
              </a:extLst>
            </p:cNvPr>
            <p:cNvSpPr/>
            <p:nvPr/>
          </p:nvSpPr>
          <p:spPr>
            <a:xfrm>
              <a:off x="10584616" y="1715400"/>
              <a:ext cx="1618488" cy="3429000"/>
            </a:xfrm>
            <a:custGeom>
              <a:avLst/>
              <a:gdLst>
                <a:gd name="connsiteX0" fmla="*/ 1616329 w 1618488"/>
                <a:gd name="connsiteY0" fmla="*/ 0 h 3429000"/>
                <a:gd name="connsiteX1" fmla="*/ 1618488 w 1618488"/>
                <a:gd name="connsiteY1" fmla="*/ 3429000 h 3429000"/>
                <a:gd name="connsiteX2" fmla="*/ 0 w 1618488"/>
                <a:gd name="connsiteY2" fmla="*/ 3429000 h 3429000"/>
                <a:gd name="connsiteX3" fmla="*/ 1616329 w 1618488"/>
                <a:gd name="connsiteY3" fmla="*/ 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8488" h="3429000">
                  <a:moveTo>
                    <a:pt x="1616329" y="0"/>
                  </a:moveTo>
                  <a:lnTo>
                    <a:pt x="1618488" y="3429000"/>
                  </a:lnTo>
                  <a:lnTo>
                    <a:pt x="0" y="3429000"/>
                  </a:lnTo>
                  <a:lnTo>
                    <a:pt x="1616329" y="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1CC67E0-FAF2-435B-BF8D-191CE9B00BC5}"/>
                </a:ext>
              </a:extLst>
            </p:cNvPr>
            <p:cNvSpPr/>
            <p:nvPr userDrawn="1"/>
          </p:nvSpPr>
          <p:spPr>
            <a:xfrm>
              <a:off x="8967101" y="4003675"/>
              <a:ext cx="1077594" cy="1143000"/>
            </a:xfrm>
            <a:custGeom>
              <a:avLst/>
              <a:gdLst>
                <a:gd name="connsiteX0" fmla="*/ 538797 w 1077594"/>
                <a:gd name="connsiteY0" fmla="*/ 0 h 1143000"/>
                <a:gd name="connsiteX1" fmla="*/ 1077595 w 1077594"/>
                <a:gd name="connsiteY1" fmla="*/ 1143000 h 1143000"/>
                <a:gd name="connsiteX2" fmla="*/ 0 w 1077594"/>
                <a:gd name="connsiteY2" fmla="*/ 1143000 h 1143000"/>
                <a:gd name="connsiteX3" fmla="*/ 538797 w 1077594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594" h="1143000">
                  <a:moveTo>
                    <a:pt x="538797" y="0"/>
                  </a:moveTo>
                  <a:lnTo>
                    <a:pt x="1077595" y="1143000"/>
                  </a:lnTo>
                  <a:lnTo>
                    <a:pt x="0" y="1143000"/>
                  </a:lnTo>
                  <a:lnTo>
                    <a:pt x="538797" y="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1338424-928F-6959-A46B-85B821A3981F}"/>
                </a:ext>
              </a:extLst>
            </p:cNvPr>
            <p:cNvSpPr/>
            <p:nvPr userDrawn="1"/>
          </p:nvSpPr>
          <p:spPr>
            <a:xfrm>
              <a:off x="6812652" y="4003675"/>
              <a:ext cx="2693987" cy="2286000"/>
            </a:xfrm>
            <a:custGeom>
              <a:avLst/>
              <a:gdLst>
                <a:gd name="connsiteX0" fmla="*/ 1077595 w 2693987"/>
                <a:gd name="connsiteY0" fmla="*/ 0 h 2286000"/>
                <a:gd name="connsiteX1" fmla="*/ 2693988 w 2693987"/>
                <a:gd name="connsiteY1" fmla="*/ 0 h 2286000"/>
                <a:gd name="connsiteX2" fmla="*/ 1616393 w 2693987"/>
                <a:gd name="connsiteY2" fmla="*/ 2286000 h 2286000"/>
                <a:gd name="connsiteX3" fmla="*/ 0 w 2693987"/>
                <a:gd name="connsiteY3" fmla="*/ 2286000 h 2286000"/>
                <a:gd name="connsiteX4" fmla="*/ 1077595 w 2693987"/>
                <a:gd name="connsiteY4" fmla="*/ 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987" h="2286000">
                  <a:moveTo>
                    <a:pt x="1077595" y="0"/>
                  </a:moveTo>
                  <a:lnTo>
                    <a:pt x="2693988" y="0"/>
                  </a:lnTo>
                  <a:lnTo>
                    <a:pt x="1616393" y="2286000"/>
                  </a:lnTo>
                  <a:lnTo>
                    <a:pt x="0" y="2286000"/>
                  </a:lnTo>
                  <a:lnTo>
                    <a:pt x="1077595" y="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4E902FE-52E1-43C6-C432-F41487A22F59}"/>
                </a:ext>
              </a:extLst>
            </p:cNvPr>
            <p:cNvSpPr/>
            <p:nvPr userDrawn="1"/>
          </p:nvSpPr>
          <p:spPr>
            <a:xfrm>
              <a:off x="5465321" y="5145088"/>
              <a:ext cx="2424556" cy="1714500"/>
            </a:xfrm>
            <a:custGeom>
              <a:avLst/>
              <a:gdLst>
                <a:gd name="connsiteX0" fmla="*/ 808164 w 2424556"/>
                <a:gd name="connsiteY0" fmla="*/ 0 h 1714500"/>
                <a:gd name="connsiteX1" fmla="*/ 2424557 w 2424556"/>
                <a:gd name="connsiteY1" fmla="*/ 0 h 1714500"/>
                <a:gd name="connsiteX2" fmla="*/ 1616392 w 2424556"/>
                <a:gd name="connsiteY2" fmla="*/ 1714500 h 1714500"/>
                <a:gd name="connsiteX3" fmla="*/ 0 w 2424556"/>
                <a:gd name="connsiteY3" fmla="*/ 1714500 h 1714500"/>
                <a:gd name="connsiteX4" fmla="*/ 808164 w 2424556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4556" h="1714500">
                  <a:moveTo>
                    <a:pt x="808164" y="0"/>
                  </a:moveTo>
                  <a:lnTo>
                    <a:pt x="2424557" y="0"/>
                  </a:lnTo>
                  <a:lnTo>
                    <a:pt x="1616392" y="1714500"/>
                  </a:lnTo>
                  <a:lnTo>
                    <a:pt x="0" y="1714500"/>
                  </a:lnTo>
                  <a:lnTo>
                    <a:pt x="808164" y="0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A9CBB0A-E39B-164D-BD2F-2ED2CE078955}"/>
                </a:ext>
              </a:extLst>
            </p:cNvPr>
            <p:cNvSpPr/>
            <p:nvPr userDrawn="1"/>
          </p:nvSpPr>
          <p:spPr>
            <a:xfrm>
              <a:off x="7351079" y="5145088"/>
              <a:ext cx="1077595" cy="1143000"/>
            </a:xfrm>
            <a:custGeom>
              <a:avLst/>
              <a:gdLst>
                <a:gd name="connsiteX0" fmla="*/ 538797 w 1077595"/>
                <a:gd name="connsiteY0" fmla="*/ 0 h 1143000"/>
                <a:gd name="connsiteX1" fmla="*/ 1077596 w 1077595"/>
                <a:gd name="connsiteY1" fmla="*/ 1143000 h 1143000"/>
                <a:gd name="connsiteX2" fmla="*/ 0 w 1077595"/>
                <a:gd name="connsiteY2" fmla="*/ 1143000 h 1143000"/>
                <a:gd name="connsiteX3" fmla="*/ 538797 w 1077595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595" h="1143000">
                  <a:moveTo>
                    <a:pt x="538797" y="0"/>
                  </a:moveTo>
                  <a:lnTo>
                    <a:pt x="1077596" y="1143000"/>
                  </a:lnTo>
                  <a:lnTo>
                    <a:pt x="0" y="1143000"/>
                  </a:lnTo>
                  <a:lnTo>
                    <a:pt x="538797" y="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MSIPCMContentMarking" descr="{&quot;HashCode&quot;:-1264680268,&quot;Placement&quot;:&quot;Footer&quot;,&quot;Top&quot;:516.65155,&quot;Left&quot;:446.046448,&quot;SlideWidth&quot;:960,&quot;SlideHeight&quot;:540}">
            <a:extLst>
              <a:ext uri="{FF2B5EF4-FFF2-40B4-BE49-F238E27FC236}">
                <a16:creationId xmlns:a16="http://schemas.microsoft.com/office/drawing/2014/main" id="{131124D1-1CC7-0CF2-83A3-02FCDB6D0FF3}"/>
              </a:ext>
            </a:extLst>
          </p:cNvPr>
          <p:cNvSpPr txBox="1"/>
          <p:nvPr userDrawn="1"/>
        </p:nvSpPr>
        <p:spPr>
          <a:xfrm>
            <a:off x="335360" y="6561475"/>
            <a:ext cx="862419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87896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153F857-195A-81DE-558A-8E3733CBC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350" y="-8619"/>
            <a:ext cx="12202836" cy="1153056"/>
            <a:chOff x="-6350" y="-8619"/>
            <a:chExt cx="12202836" cy="11530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FC8461-DCEA-7C70-A345-67A4CD71BFAF}"/>
                </a:ext>
              </a:extLst>
            </p:cNvPr>
            <p:cNvSpPr/>
            <p:nvPr userDrawn="1"/>
          </p:nvSpPr>
          <p:spPr>
            <a:xfrm>
              <a:off x="-6350" y="-8619"/>
              <a:ext cx="12198350" cy="11530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2E3C386-7F4C-5184-2239-C35DE09ECB2C}"/>
                </a:ext>
              </a:extLst>
            </p:cNvPr>
            <p:cNvSpPr/>
            <p:nvPr/>
          </p:nvSpPr>
          <p:spPr>
            <a:xfrm>
              <a:off x="10847832" y="0"/>
              <a:ext cx="1348654" cy="1144436"/>
            </a:xfrm>
            <a:custGeom>
              <a:avLst/>
              <a:gdLst>
                <a:gd name="connsiteX0" fmla="*/ 539475 w 1348654"/>
                <a:gd name="connsiteY0" fmla="*/ 0 h 1144436"/>
                <a:gd name="connsiteX1" fmla="*/ 1348655 w 1348654"/>
                <a:gd name="connsiteY1" fmla="*/ 0 h 1144436"/>
                <a:gd name="connsiteX2" fmla="*/ 1348655 w 1348654"/>
                <a:gd name="connsiteY2" fmla="*/ 1144437 h 1144436"/>
                <a:gd name="connsiteX3" fmla="*/ 0 w 1348654"/>
                <a:gd name="connsiteY3" fmla="*/ 1144437 h 1144436"/>
                <a:gd name="connsiteX4" fmla="*/ 539475 w 1348654"/>
                <a:gd name="connsiteY4" fmla="*/ 0 h 114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654" h="1144436">
                  <a:moveTo>
                    <a:pt x="539475" y="0"/>
                  </a:moveTo>
                  <a:lnTo>
                    <a:pt x="1348655" y="0"/>
                  </a:lnTo>
                  <a:lnTo>
                    <a:pt x="1348655" y="1144437"/>
                  </a:lnTo>
                  <a:lnTo>
                    <a:pt x="0" y="1144437"/>
                  </a:lnTo>
                  <a:lnTo>
                    <a:pt x="539475" y="0"/>
                  </a:lnTo>
                  <a:close/>
                </a:path>
              </a:pathLst>
            </a:custGeom>
            <a:solidFill>
              <a:schemeClr val="accent1"/>
            </a:solidFill>
            <a:ln w="6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0F39624-EA50-9F19-8DA4-2F570667835D}"/>
                </a:ext>
              </a:extLst>
            </p:cNvPr>
            <p:cNvSpPr/>
            <p:nvPr/>
          </p:nvSpPr>
          <p:spPr>
            <a:xfrm>
              <a:off x="10849166" y="0"/>
              <a:ext cx="1078250" cy="1144436"/>
            </a:xfrm>
            <a:custGeom>
              <a:avLst/>
              <a:gdLst>
                <a:gd name="connsiteX0" fmla="*/ 535724 w 1078250"/>
                <a:gd name="connsiteY0" fmla="*/ 0 h 1144436"/>
                <a:gd name="connsiteX1" fmla="*/ 805747 w 1078250"/>
                <a:gd name="connsiteY1" fmla="*/ 572473 h 1144436"/>
                <a:gd name="connsiteX2" fmla="*/ 1078251 w 1078250"/>
                <a:gd name="connsiteY2" fmla="*/ 1144437 h 1144436"/>
                <a:gd name="connsiteX3" fmla="*/ 0 w 1078250"/>
                <a:gd name="connsiteY3" fmla="*/ 1144437 h 1144436"/>
                <a:gd name="connsiteX4" fmla="*/ 535724 w 1078250"/>
                <a:gd name="connsiteY4" fmla="*/ 0 h 114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50" h="1144436">
                  <a:moveTo>
                    <a:pt x="535724" y="0"/>
                  </a:moveTo>
                  <a:lnTo>
                    <a:pt x="805747" y="572473"/>
                  </a:lnTo>
                  <a:lnTo>
                    <a:pt x="1078251" y="1144437"/>
                  </a:lnTo>
                  <a:lnTo>
                    <a:pt x="0" y="1144437"/>
                  </a:lnTo>
                  <a:lnTo>
                    <a:pt x="535724" y="0"/>
                  </a:lnTo>
                  <a:close/>
                </a:path>
              </a:pathLst>
            </a:custGeom>
            <a:solidFill>
              <a:schemeClr val="accent4"/>
            </a:solidFill>
            <a:ln w="6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EFD8447-0BB8-F5B6-A955-C1E76A982676}"/>
                </a:ext>
              </a:extLst>
            </p:cNvPr>
            <p:cNvSpPr/>
            <p:nvPr/>
          </p:nvSpPr>
          <p:spPr>
            <a:xfrm>
              <a:off x="9229407" y="0"/>
              <a:ext cx="2157898" cy="1144436"/>
            </a:xfrm>
            <a:custGeom>
              <a:avLst/>
              <a:gdLst>
                <a:gd name="connsiteX0" fmla="*/ 539475 w 2157898"/>
                <a:gd name="connsiteY0" fmla="*/ 0 h 1144436"/>
                <a:gd name="connsiteX1" fmla="*/ 2157899 w 2157898"/>
                <a:gd name="connsiteY1" fmla="*/ 0 h 1144436"/>
                <a:gd name="connsiteX2" fmla="*/ 1618425 w 2157898"/>
                <a:gd name="connsiteY2" fmla="*/ 1144437 h 1144436"/>
                <a:gd name="connsiteX3" fmla="*/ 0 w 2157898"/>
                <a:gd name="connsiteY3" fmla="*/ 1144437 h 1144436"/>
                <a:gd name="connsiteX4" fmla="*/ 539475 w 2157898"/>
                <a:gd name="connsiteY4" fmla="*/ 0 h 114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7898" h="1144436">
                  <a:moveTo>
                    <a:pt x="539475" y="0"/>
                  </a:moveTo>
                  <a:lnTo>
                    <a:pt x="2157899" y="0"/>
                  </a:lnTo>
                  <a:lnTo>
                    <a:pt x="1618425" y="1144437"/>
                  </a:lnTo>
                  <a:lnTo>
                    <a:pt x="0" y="1144437"/>
                  </a:lnTo>
                  <a:lnTo>
                    <a:pt x="539475" y="0"/>
                  </a:lnTo>
                  <a:close/>
                </a:path>
              </a:pathLst>
            </a:custGeom>
            <a:solidFill>
              <a:schemeClr val="accent3"/>
            </a:solidFill>
            <a:ln w="6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B430E49-2B58-06E1-F379-2517E3157866}"/>
                </a:ext>
              </a:extLst>
            </p:cNvPr>
            <p:cNvSpPr/>
            <p:nvPr/>
          </p:nvSpPr>
          <p:spPr>
            <a:xfrm>
              <a:off x="9768882" y="572218"/>
              <a:ext cx="539474" cy="572218"/>
            </a:xfrm>
            <a:custGeom>
              <a:avLst/>
              <a:gdLst>
                <a:gd name="connsiteX0" fmla="*/ 269769 w 539474"/>
                <a:gd name="connsiteY0" fmla="*/ 0 h 572218"/>
                <a:gd name="connsiteX1" fmla="*/ 539475 w 539474"/>
                <a:gd name="connsiteY1" fmla="*/ 572218 h 572218"/>
                <a:gd name="connsiteX2" fmla="*/ 0 w 539474"/>
                <a:gd name="connsiteY2" fmla="*/ 572218 h 572218"/>
                <a:gd name="connsiteX3" fmla="*/ 269769 w 539474"/>
                <a:gd name="connsiteY3" fmla="*/ 0 h 57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474" h="572218">
                  <a:moveTo>
                    <a:pt x="269769" y="0"/>
                  </a:moveTo>
                  <a:lnTo>
                    <a:pt x="539475" y="572218"/>
                  </a:lnTo>
                  <a:lnTo>
                    <a:pt x="0" y="572218"/>
                  </a:lnTo>
                  <a:lnTo>
                    <a:pt x="269769" y="0"/>
                  </a:lnTo>
                  <a:close/>
                </a:path>
              </a:pathLst>
            </a:custGeom>
            <a:solidFill>
              <a:schemeClr val="accent4"/>
            </a:solidFill>
            <a:ln w="6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52E8E3B-9164-F61F-2D10-D80F2B45F371}"/>
                </a:ext>
              </a:extLst>
            </p:cNvPr>
            <p:cNvSpPr/>
            <p:nvPr/>
          </p:nvSpPr>
          <p:spPr>
            <a:xfrm>
              <a:off x="8689933" y="572218"/>
              <a:ext cx="1348718" cy="572218"/>
            </a:xfrm>
            <a:custGeom>
              <a:avLst/>
              <a:gdLst>
                <a:gd name="connsiteX0" fmla="*/ 269770 w 1348718"/>
                <a:gd name="connsiteY0" fmla="*/ 0 h 572218"/>
                <a:gd name="connsiteX1" fmla="*/ 1348719 w 1348718"/>
                <a:gd name="connsiteY1" fmla="*/ 0 h 572218"/>
                <a:gd name="connsiteX2" fmla="*/ 1079076 w 1348718"/>
                <a:gd name="connsiteY2" fmla="*/ 572218 h 572218"/>
                <a:gd name="connsiteX3" fmla="*/ 0 w 1348718"/>
                <a:gd name="connsiteY3" fmla="*/ 572218 h 572218"/>
                <a:gd name="connsiteX4" fmla="*/ 269770 w 1348718"/>
                <a:gd name="connsiteY4" fmla="*/ 0 h 57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718" h="572218">
                  <a:moveTo>
                    <a:pt x="269770" y="0"/>
                  </a:moveTo>
                  <a:lnTo>
                    <a:pt x="1348719" y="0"/>
                  </a:lnTo>
                  <a:lnTo>
                    <a:pt x="1079076" y="572218"/>
                  </a:lnTo>
                  <a:lnTo>
                    <a:pt x="0" y="572218"/>
                  </a:lnTo>
                  <a:lnTo>
                    <a:pt x="269770" y="0"/>
                  </a:lnTo>
                  <a:close/>
                </a:path>
              </a:pathLst>
            </a:custGeom>
            <a:solidFill>
              <a:schemeClr val="accent2"/>
            </a:solidFill>
            <a:ln w="6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EF9383C4-4C78-2031-9E2E-AD271335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75" y="503675"/>
            <a:ext cx="8140225" cy="405045"/>
          </a:xfrm>
        </p:spPr>
        <p:txBody>
          <a:bodyPr>
            <a:no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A19BF03-1167-6D70-26A9-8E5A41EA8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375" y="1648112"/>
            <a:ext cx="11161237" cy="46415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883D49-AB63-AF91-6899-894E4703F4FE}"/>
              </a:ext>
            </a:extLst>
          </p:cNvPr>
          <p:cNvSpPr txBox="1">
            <a:spLocks/>
          </p:cNvSpPr>
          <p:nvPr userDrawn="1"/>
        </p:nvSpPr>
        <p:spPr>
          <a:xfrm>
            <a:off x="9516380" y="6356350"/>
            <a:ext cx="2205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84786E-3355-4319-A349-5A0CCF522B01}" type="slidenum">
              <a:rPr lang="en-AU" sz="1400" smtClean="0"/>
              <a:pPr/>
              <a:t>‹#›</a:t>
            </a:fld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132070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5739-A9B1-F9D1-6AB2-15D85E68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54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50141E8-7F6D-004E-B188-1F567A17B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400" y="2528888"/>
            <a:ext cx="10232558" cy="32858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11D73B-AB65-4A47-97EF-68BCED168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8400" y="942365"/>
            <a:ext cx="10232558" cy="1053287"/>
          </a:xfr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FD551-3FC9-8D42-929F-302ED3F0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8EA1-A2B3-734E-8FE4-2A14DB32A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6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32D6-7C72-46FA-727A-5853DC9B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75" y="503675"/>
            <a:ext cx="11161238" cy="405045"/>
          </a:xfrm>
        </p:spPr>
        <p:txBody>
          <a:bodyPr>
            <a:noAutofit/>
          </a:bodyPr>
          <a:lstStyle>
            <a:lvl1pPr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36A7B-7E24-CBA7-7F92-60131E832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375" y="1648112"/>
            <a:ext cx="11161238" cy="46415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0D5418-1385-23B5-D6BA-A31E02C9B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3" y="6286500"/>
            <a:ext cx="12192063" cy="571245"/>
            <a:chOff x="-63" y="6286500"/>
            <a:chExt cx="12192063" cy="571245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89D73E00-CAFE-CD2E-C728-8E84B4F281F2}"/>
                </a:ext>
              </a:extLst>
            </p:cNvPr>
            <p:cNvSpPr/>
            <p:nvPr/>
          </p:nvSpPr>
          <p:spPr>
            <a:xfrm>
              <a:off x="-63" y="6286500"/>
              <a:ext cx="12192063" cy="571245"/>
            </a:xfrm>
            <a:custGeom>
              <a:avLst/>
              <a:gdLst>
                <a:gd name="connsiteX0" fmla="*/ 127 w 9230169"/>
                <a:gd name="connsiteY0" fmla="*/ 0 h 571245"/>
                <a:gd name="connsiteX1" fmla="*/ 9230170 w 9230169"/>
                <a:gd name="connsiteY1" fmla="*/ 0 h 571245"/>
                <a:gd name="connsiteX2" fmla="*/ 8960866 w 9230169"/>
                <a:gd name="connsiteY2" fmla="*/ 571246 h 571245"/>
                <a:gd name="connsiteX3" fmla="*/ 0 w 9230169"/>
                <a:gd name="connsiteY3" fmla="*/ 571246 h 571245"/>
                <a:gd name="connsiteX4" fmla="*/ 127 w 9230169"/>
                <a:gd name="connsiteY4" fmla="*/ 0 h 57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0169" h="571245">
                  <a:moveTo>
                    <a:pt x="127" y="0"/>
                  </a:moveTo>
                  <a:lnTo>
                    <a:pt x="9230170" y="0"/>
                  </a:lnTo>
                  <a:lnTo>
                    <a:pt x="8960866" y="571246"/>
                  </a:lnTo>
                  <a:lnTo>
                    <a:pt x="0" y="57124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tx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A6EF8587-DDD0-0631-E76E-A772ADDFEF86}"/>
                </a:ext>
              </a:extLst>
            </p:cNvPr>
            <p:cNvSpPr/>
            <p:nvPr/>
          </p:nvSpPr>
          <p:spPr>
            <a:xfrm>
              <a:off x="10842625" y="6286500"/>
              <a:ext cx="1349375" cy="571245"/>
            </a:xfrm>
            <a:custGeom>
              <a:avLst/>
              <a:gdLst>
                <a:gd name="connsiteX0" fmla="*/ 0 w 1349375"/>
                <a:gd name="connsiteY0" fmla="*/ 0 h 571245"/>
                <a:gd name="connsiteX1" fmla="*/ 1349375 w 1349375"/>
                <a:gd name="connsiteY1" fmla="*/ 0 h 571245"/>
                <a:gd name="connsiteX2" fmla="*/ 1349184 w 1349375"/>
                <a:gd name="connsiteY2" fmla="*/ 571246 h 571245"/>
                <a:gd name="connsiteX3" fmla="*/ 272161 w 1349375"/>
                <a:gd name="connsiteY3" fmla="*/ 571246 h 571245"/>
                <a:gd name="connsiteX4" fmla="*/ 0 w 1349375"/>
                <a:gd name="connsiteY4" fmla="*/ 0 h 57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375" h="571245">
                  <a:moveTo>
                    <a:pt x="0" y="0"/>
                  </a:moveTo>
                  <a:lnTo>
                    <a:pt x="1349375" y="0"/>
                  </a:lnTo>
                  <a:lnTo>
                    <a:pt x="1349184" y="571246"/>
                  </a:lnTo>
                  <a:lnTo>
                    <a:pt x="272161" y="571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64FFF49B-9629-5411-8762-EFA1EDAD2562}"/>
                </a:ext>
              </a:extLst>
            </p:cNvPr>
            <p:cNvSpPr/>
            <p:nvPr/>
          </p:nvSpPr>
          <p:spPr>
            <a:xfrm>
              <a:off x="8423465" y="6286500"/>
              <a:ext cx="1881885" cy="571245"/>
            </a:xfrm>
            <a:custGeom>
              <a:avLst/>
              <a:gdLst>
                <a:gd name="connsiteX0" fmla="*/ 269240 w 1881885"/>
                <a:gd name="connsiteY0" fmla="*/ 0 h 571245"/>
                <a:gd name="connsiteX1" fmla="*/ 1881886 w 1881885"/>
                <a:gd name="connsiteY1" fmla="*/ 0 h 571245"/>
                <a:gd name="connsiteX2" fmla="*/ 1612582 w 1881885"/>
                <a:gd name="connsiteY2" fmla="*/ 571246 h 571245"/>
                <a:gd name="connsiteX3" fmla="*/ 0 w 1881885"/>
                <a:gd name="connsiteY3" fmla="*/ 571246 h 571245"/>
                <a:gd name="connsiteX4" fmla="*/ 269240 w 1881885"/>
                <a:gd name="connsiteY4" fmla="*/ 0 h 57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1885" h="571245">
                  <a:moveTo>
                    <a:pt x="269240" y="0"/>
                  </a:moveTo>
                  <a:lnTo>
                    <a:pt x="1881886" y="0"/>
                  </a:lnTo>
                  <a:lnTo>
                    <a:pt x="1612582" y="571246"/>
                  </a:lnTo>
                  <a:lnTo>
                    <a:pt x="0" y="571246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6C20525A-E721-313C-AE8F-B3C81677BD3A}"/>
                </a:ext>
              </a:extLst>
            </p:cNvPr>
            <p:cNvSpPr/>
            <p:nvPr/>
          </p:nvSpPr>
          <p:spPr>
            <a:xfrm>
              <a:off x="7344600" y="6286500"/>
              <a:ext cx="1346327" cy="571245"/>
            </a:xfrm>
            <a:custGeom>
              <a:avLst/>
              <a:gdLst>
                <a:gd name="connsiteX0" fmla="*/ 269240 w 1346327"/>
                <a:gd name="connsiteY0" fmla="*/ 0 h 571245"/>
                <a:gd name="connsiteX1" fmla="*/ 1346327 w 1346327"/>
                <a:gd name="connsiteY1" fmla="*/ 0 h 571245"/>
                <a:gd name="connsiteX2" fmla="*/ 1077087 w 1346327"/>
                <a:gd name="connsiteY2" fmla="*/ 571246 h 571245"/>
                <a:gd name="connsiteX3" fmla="*/ 0 w 1346327"/>
                <a:gd name="connsiteY3" fmla="*/ 571246 h 571245"/>
                <a:gd name="connsiteX4" fmla="*/ 269240 w 1346327"/>
                <a:gd name="connsiteY4" fmla="*/ 0 h 57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6327" h="571245">
                  <a:moveTo>
                    <a:pt x="269240" y="0"/>
                  </a:moveTo>
                  <a:lnTo>
                    <a:pt x="1346327" y="0"/>
                  </a:lnTo>
                  <a:lnTo>
                    <a:pt x="1077087" y="571246"/>
                  </a:lnTo>
                  <a:lnTo>
                    <a:pt x="0" y="571246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AEFF6768-B769-C3C2-FBA4-5B88FE786C24}"/>
                </a:ext>
              </a:extLst>
            </p:cNvPr>
            <p:cNvSpPr/>
            <p:nvPr/>
          </p:nvSpPr>
          <p:spPr>
            <a:xfrm>
              <a:off x="8421687" y="6286500"/>
              <a:ext cx="538480" cy="571245"/>
            </a:xfrm>
            <a:custGeom>
              <a:avLst/>
              <a:gdLst>
                <a:gd name="connsiteX0" fmla="*/ 269240 w 538480"/>
                <a:gd name="connsiteY0" fmla="*/ 0 h 571245"/>
                <a:gd name="connsiteX1" fmla="*/ 538480 w 538480"/>
                <a:gd name="connsiteY1" fmla="*/ 571246 h 571245"/>
                <a:gd name="connsiteX2" fmla="*/ 0 w 538480"/>
                <a:gd name="connsiteY2" fmla="*/ 571246 h 571245"/>
                <a:gd name="connsiteX3" fmla="*/ 269240 w 538480"/>
                <a:gd name="connsiteY3" fmla="*/ 0 h 57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480" h="571245">
                  <a:moveTo>
                    <a:pt x="269240" y="0"/>
                  </a:moveTo>
                  <a:lnTo>
                    <a:pt x="538480" y="571246"/>
                  </a:lnTo>
                  <a:lnTo>
                    <a:pt x="0" y="571246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1F144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MSIPCMContentMarking" descr="{&quot;HashCode&quot;:-1264680268,&quot;Placement&quot;:&quot;Footer&quot;,&quot;Top&quot;:516.65155,&quot;Left&quot;:446.046448,&quot;SlideWidth&quot;:960,&quot;SlideHeight&quot;:540}">
            <a:extLst>
              <a:ext uri="{FF2B5EF4-FFF2-40B4-BE49-F238E27FC236}">
                <a16:creationId xmlns:a16="http://schemas.microsoft.com/office/drawing/2014/main" id="{2CB5A920-60E3-1DCC-11E6-8D430E02E6F7}"/>
              </a:ext>
            </a:extLst>
          </p:cNvPr>
          <p:cNvSpPr txBox="1"/>
          <p:nvPr userDrawn="1"/>
        </p:nvSpPr>
        <p:spPr>
          <a:xfrm>
            <a:off x="335360" y="6617404"/>
            <a:ext cx="862419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1752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153F857-195A-81DE-558A-8E3733CBC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350" y="-8619"/>
            <a:ext cx="12202836" cy="1153056"/>
            <a:chOff x="-6350" y="-8619"/>
            <a:chExt cx="12202836" cy="11530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FC8461-DCEA-7C70-A345-67A4CD71BFAF}"/>
                </a:ext>
              </a:extLst>
            </p:cNvPr>
            <p:cNvSpPr/>
            <p:nvPr userDrawn="1"/>
          </p:nvSpPr>
          <p:spPr>
            <a:xfrm>
              <a:off x="-6350" y="-8619"/>
              <a:ext cx="12198350" cy="11530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2E3C386-7F4C-5184-2239-C35DE09ECB2C}"/>
                </a:ext>
              </a:extLst>
            </p:cNvPr>
            <p:cNvSpPr/>
            <p:nvPr/>
          </p:nvSpPr>
          <p:spPr>
            <a:xfrm>
              <a:off x="10847832" y="0"/>
              <a:ext cx="1348654" cy="1144436"/>
            </a:xfrm>
            <a:custGeom>
              <a:avLst/>
              <a:gdLst>
                <a:gd name="connsiteX0" fmla="*/ 539475 w 1348654"/>
                <a:gd name="connsiteY0" fmla="*/ 0 h 1144436"/>
                <a:gd name="connsiteX1" fmla="*/ 1348655 w 1348654"/>
                <a:gd name="connsiteY1" fmla="*/ 0 h 1144436"/>
                <a:gd name="connsiteX2" fmla="*/ 1348655 w 1348654"/>
                <a:gd name="connsiteY2" fmla="*/ 1144437 h 1144436"/>
                <a:gd name="connsiteX3" fmla="*/ 0 w 1348654"/>
                <a:gd name="connsiteY3" fmla="*/ 1144437 h 1144436"/>
                <a:gd name="connsiteX4" fmla="*/ 539475 w 1348654"/>
                <a:gd name="connsiteY4" fmla="*/ 0 h 114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654" h="1144436">
                  <a:moveTo>
                    <a:pt x="539475" y="0"/>
                  </a:moveTo>
                  <a:lnTo>
                    <a:pt x="1348655" y="0"/>
                  </a:lnTo>
                  <a:lnTo>
                    <a:pt x="1348655" y="1144437"/>
                  </a:lnTo>
                  <a:lnTo>
                    <a:pt x="0" y="1144437"/>
                  </a:lnTo>
                  <a:lnTo>
                    <a:pt x="539475" y="0"/>
                  </a:lnTo>
                  <a:close/>
                </a:path>
              </a:pathLst>
            </a:custGeom>
            <a:solidFill>
              <a:schemeClr val="accent1"/>
            </a:solidFill>
            <a:ln w="6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0F39624-EA50-9F19-8DA4-2F570667835D}"/>
                </a:ext>
              </a:extLst>
            </p:cNvPr>
            <p:cNvSpPr/>
            <p:nvPr/>
          </p:nvSpPr>
          <p:spPr>
            <a:xfrm>
              <a:off x="10849166" y="0"/>
              <a:ext cx="1078250" cy="1144436"/>
            </a:xfrm>
            <a:custGeom>
              <a:avLst/>
              <a:gdLst>
                <a:gd name="connsiteX0" fmla="*/ 535724 w 1078250"/>
                <a:gd name="connsiteY0" fmla="*/ 0 h 1144436"/>
                <a:gd name="connsiteX1" fmla="*/ 805747 w 1078250"/>
                <a:gd name="connsiteY1" fmla="*/ 572473 h 1144436"/>
                <a:gd name="connsiteX2" fmla="*/ 1078251 w 1078250"/>
                <a:gd name="connsiteY2" fmla="*/ 1144437 h 1144436"/>
                <a:gd name="connsiteX3" fmla="*/ 0 w 1078250"/>
                <a:gd name="connsiteY3" fmla="*/ 1144437 h 1144436"/>
                <a:gd name="connsiteX4" fmla="*/ 535724 w 1078250"/>
                <a:gd name="connsiteY4" fmla="*/ 0 h 114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50" h="1144436">
                  <a:moveTo>
                    <a:pt x="535724" y="0"/>
                  </a:moveTo>
                  <a:lnTo>
                    <a:pt x="805747" y="572473"/>
                  </a:lnTo>
                  <a:lnTo>
                    <a:pt x="1078251" y="1144437"/>
                  </a:lnTo>
                  <a:lnTo>
                    <a:pt x="0" y="1144437"/>
                  </a:lnTo>
                  <a:lnTo>
                    <a:pt x="535724" y="0"/>
                  </a:lnTo>
                  <a:close/>
                </a:path>
              </a:pathLst>
            </a:custGeom>
            <a:solidFill>
              <a:schemeClr val="accent4"/>
            </a:solidFill>
            <a:ln w="6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EFD8447-0BB8-F5B6-A955-C1E76A982676}"/>
                </a:ext>
              </a:extLst>
            </p:cNvPr>
            <p:cNvSpPr/>
            <p:nvPr/>
          </p:nvSpPr>
          <p:spPr>
            <a:xfrm>
              <a:off x="9229407" y="0"/>
              <a:ext cx="2157898" cy="1144436"/>
            </a:xfrm>
            <a:custGeom>
              <a:avLst/>
              <a:gdLst>
                <a:gd name="connsiteX0" fmla="*/ 539475 w 2157898"/>
                <a:gd name="connsiteY0" fmla="*/ 0 h 1144436"/>
                <a:gd name="connsiteX1" fmla="*/ 2157899 w 2157898"/>
                <a:gd name="connsiteY1" fmla="*/ 0 h 1144436"/>
                <a:gd name="connsiteX2" fmla="*/ 1618425 w 2157898"/>
                <a:gd name="connsiteY2" fmla="*/ 1144437 h 1144436"/>
                <a:gd name="connsiteX3" fmla="*/ 0 w 2157898"/>
                <a:gd name="connsiteY3" fmla="*/ 1144437 h 1144436"/>
                <a:gd name="connsiteX4" fmla="*/ 539475 w 2157898"/>
                <a:gd name="connsiteY4" fmla="*/ 0 h 114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7898" h="1144436">
                  <a:moveTo>
                    <a:pt x="539475" y="0"/>
                  </a:moveTo>
                  <a:lnTo>
                    <a:pt x="2157899" y="0"/>
                  </a:lnTo>
                  <a:lnTo>
                    <a:pt x="1618425" y="1144437"/>
                  </a:lnTo>
                  <a:lnTo>
                    <a:pt x="0" y="1144437"/>
                  </a:lnTo>
                  <a:lnTo>
                    <a:pt x="539475" y="0"/>
                  </a:lnTo>
                  <a:close/>
                </a:path>
              </a:pathLst>
            </a:custGeom>
            <a:solidFill>
              <a:schemeClr val="accent3"/>
            </a:solidFill>
            <a:ln w="6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B430E49-2B58-06E1-F379-2517E3157866}"/>
                </a:ext>
              </a:extLst>
            </p:cNvPr>
            <p:cNvSpPr/>
            <p:nvPr/>
          </p:nvSpPr>
          <p:spPr>
            <a:xfrm>
              <a:off x="9768882" y="572218"/>
              <a:ext cx="539474" cy="572218"/>
            </a:xfrm>
            <a:custGeom>
              <a:avLst/>
              <a:gdLst>
                <a:gd name="connsiteX0" fmla="*/ 269769 w 539474"/>
                <a:gd name="connsiteY0" fmla="*/ 0 h 572218"/>
                <a:gd name="connsiteX1" fmla="*/ 539475 w 539474"/>
                <a:gd name="connsiteY1" fmla="*/ 572218 h 572218"/>
                <a:gd name="connsiteX2" fmla="*/ 0 w 539474"/>
                <a:gd name="connsiteY2" fmla="*/ 572218 h 572218"/>
                <a:gd name="connsiteX3" fmla="*/ 269769 w 539474"/>
                <a:gd name="connsiteY3" fmla="*/ 0 h 57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474" h="572218">
                  <a:moveTo>
                    <a:pt x="269769" y="0"/>
                  </a:moveTo>
                  <a:lnTo>
                    <a:pt x="539475" y="572218"/>
                  </a:lnTo>
                  <a:lnTo>
                    <a:pt x="0" y="572218"/>
                  </a:lnTo>
                  <a:lnTo>
                    <a:pt x="269769" y="0"/>
                  </a:lnTo>
                  <a:close/>
                </a:path>
              </a:pathLst>
            </a:custGeom>
            <a:solidFill>
              <a:schemeClr val="accent4"/>
            </a:solidFill>
            <a:ln w="6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52E8E3B-9164-F61F-2D10-D80F2B45F371}"/>
                </a:ext>
              </a:extLst>
            </p:cNvPr>
            <p:cNvSpPr/>
            <p:nvPr/>
          </p:nvSpPr>
          <p:spPr>
            <a:xfrm>
              <a:off x="8689933" y="572218"/>
              <a:ext cx="1348718" cy="572218"/>
            </a:xfrm>
            <a:custGeom>
              <a:avLst/>
              <a:gdLst>
                <a:gd name="connsiteX0" fmla="*/ 269770 w 1348718"/>
                <a:gd name="connsiteY0" fmla="*/ 0 h 572218"/>
                <a:gd name="connsiteX1" fmla="*/ 1348719 w 1348718"/>
                <a:gd name="connsiteY1" fmla="*/ 0 h 572218"/>
                <a:gd name="connsiteX2" fmla="*/ 1079076 w 1348718"/>
                <a:gd name="connsiteY2" fmla="*/ 572218 h 572218"/>
                <a:gd name="connsiteX3" fmla="*/ 0 w 1348718"/>
                <a:gd name="connsiteY3" fmla="*/ 572218 h 572218"/>
                <a:gd name="connsiteX4" fmla="*/ 269770 w 1348718"/>
                <a:gd name="connsiteY4" fmla="*/ 0 h 57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718" h="572218">
                  <a:moveTo>
                    <a:pt x="269770" y="0"/>
                  </a:moveTo>
                  <a:lnTo>
                    <a:pt x="1348719" y="0"/>
                  </a:lnTo>
                  <a:lnTo>
                    <a:pt x="1079076" y="572218"/>
                  </a:lnTo>
                  <a:lnTo>
                    <a:pt x="0" y="572218"/>
                  </a:lnTo>
                  <a:lnTo>
                    <a:pt x="269770" y="0"/>
                  </a:lnTo>
                  <a:close/>
                </a:path>
              </a:pathLst>
            </a:custGeom>
            <a:solidFill>
              <a:schemeClr val="accent2"/>
            </a:solidFill>
            <a:ln w="6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EF9383C4-4C78-2031-9E2E-AD271335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75" y="503675"/>
            <a:ext cx="8140225" cy="405045"/>
          </a:xfrm>
        </p:spPr>
        <p:txBody>
          <a:bodyPr>
            <a:no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A19BF03-1167-6D70-26A9-8E5A41EA8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375" y="1648112"/>
            <a:ext cx="11161237" cy="46415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883D49-AB63-AF91-6899-894E4703F4FE}"/>
              </a:ext>
            </a:extLst>
          </p:cNvPr>
          <p:cNvSpPr txBox="1">
            <a:spLocks/>
          </p:cNvSpPr>
          <p:nvPr userDrawn="1"/>
        </p:nvSpPr>
        <p:spPr>
          <a:xfrm>
            <a:off x="9516380" y="6356350"/>
            <a:ext cx="2205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84786E-3355-4319-A349-5A0CCF522B01}" type="slidenum">
              <a:rPr lang="en-AU" sz="1400" smtClean="0"/>
              <a:pPr/>
              <a:t>‹#›</a:t>
            </a:fld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132070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B36D938-24B9-CD0B-0C73-6E6237093CE3}"/>
              </a:ext>
            </a:extLst>
          </p:cNvPr>
          <p:cNvSpPr/>
          <p:nvPr userDrawn="1"/>
        </p:nvSpPr>
        <p:spPr>
          <a:xfrm>
            <a:off x="0" y="1"/>
            <a:ext cx="10917885" cy="6294446"/>
          </a:xfrm>
          <a:custGeom>
            <a:avLst/>
            <a:gdLst>
              <a:gd name="connsiteX0" fmla="*/ 10917885 w 10917885"/>
              <a:gd name="connsiteY0" fmla="*/ 0 h 6305175"/>
              <a:gd name="connsiteX1" fmla="*/ 7945746 w 10917885"/>
              <a:gd name="connsiteY1" fmla="*/ 6305175 h 6305175"/>
              <a:gd name="connsiteX2" fmla="*/ 0 w 10917885"/>
              <a:gd name="connsiteY2" fmla="*/ 6305175 h 6305175"/>
              <a:gd name="connsiteX3" fmla="*/ 0 w 10917885"/>
              <a:gd name="connsiteY3" fmla="*/ 7441 h 6305175"/>
              <a:gd name="connsiteX4" fmla="*/ 10917885 w 10917885"/>
              <a:gd name="connsiteY4" fmla="*/ 0 h 6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7885" h="6305175">
                <a:moveTo>
                  <a:pt x="10917885" y="0"/>
                </a:moveTo>
                <a:lnTo>
                  <a:pt x="7945746" y="6305175"/>
                </a:lnTo>
                <a:lnTo>
                  <a:pt x="0" y="6305175"/>
                </a:lnTo>
                <a:lnTo>
                  <a:pt x="0" y="7441"/>
                </a:lnTo>
                <a:lnTo>
                  <a:pt x="1091788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A11225-12A6-CB46-DB31-E1125A766A2A}"/>
              </a:ext>
            </a:extLst>
          </p:cNvPr>
          <p:cNvGrpSpPr/>
          <p:nvPr userDrawn="1"/>
        </p:nvGrpSpPr>
        <p:grpSpPr>
          <a:xfrm>
            <a:off x="5454000" y="0"/>
            <a:ext cx="6737784" cy="6865947"/>
            <a:chOff x="5465321" y="-6359"/>
            <a:chExt cx="6737784" cy="6865947"/>
          </a:xfrm>
        </p:grpSpPr>
        <p:pic>
          <p:nvPicPr>
            <p:cNvPr id="2" name="Picture 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3B894C1-8E57-523D-5714-CA5B657B0D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88" t="173" b="25164"/>
            <a:stretch/>
          </p:blipFill>
          <p:spPr>
            <a:xfrm>
              <a:off x="8292015" y="-6359"/>
              <a:ext cx="3911089" cy="5149859"/>
            </a:xfrm>
            <a:prstGeom prst="rect">
              <a:avLst/>
            </a:prstGeom>
          </p:spPr>
        </p:pic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9A36186F-F59C-D459-76B2-90C50FB7AA30}"/>
                </a:ext>
              </a:extLst>
            </p:cNvPr>
            <p:cNvSpPr/>
            <p:nvPr userDrawn="1"/>
          </p:nvSpPr>
          <p:spPr>
            <a:xfrm>
              <a:off x="10044327" y="1715400"/>
              <a:ext cx="2158778" cy="4573682"/>
            </a:xfrm>
            <a:custGeom>
              <a:avLst/>
              <a:gdLst>
                <a:gd name="connsiteX0" fmla="*/ 1616329 w 1618488"/>
                <a:gd name="connsiteY0" fmla="*/ 0 h 3429000"/>
                <a:gd name="connsiteX1" fmla="*/ 1618488 w 1618488"/>
                <a:gd name="connsiteY1" fmla="*/ 3429000 h 3429000"/>
                <a:gd name="connsiteX2" fmla="*/ 0 w 1618488"/>
                <a:gd name="connsiteY2" fmla="*/ 3429000 h 3429000"/>
                <a:gd name="connsiteX3" fmla="*/ 1616329 w 1618488"/>
                <a:gd name="connsiteY3" fmla="*/ 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8488" h="3429000">
                  <a:moveTo>
                    <a:pt x="1616329" y="0"/>
                  </a:moveTo>
                  <a:lnTo>
                    <a:pt x="1618488" y="3429000"/>
                  </a:lnTo>
                  <a:lnTo>
                    <a:pt x="0" y="3429000"/>
                  </a:lnTo>
                  <a:lnTo>
                    <a:pt x="1616329" y="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1CC67E0-FAF2-435B-BF8D-191CE9B00BC5}"/>
                </a:ext>
              </a:extLst>
            </p:cNvPr>
            <p:cNvSpPr/>
            <p:nvPr userDrawn="1"/>
          </p:nvSpPr>
          <p:spPr>
            <a:xfrm>
              <a:off x="8967101" y="4003675"/>
              <a:ext cx="1077594" cy="1143000"/>
            </a:xfrm>
            <a:custGeom>
              <a:avLst/>
              <a:gdLst>
                <a:gd name="connsiteX0" fmla="*/ 538797 w 1077594"/>
                <a:gd name="connsiteY0" fmla="*/ 0 h 1143000"/>
                <a:gd name="connsiteX1" fmla="*/ 1077595 w 1077594"/>
                <a:gd name="connsiteY1" fmla="*/ 1143000 h 1143000"/>
                <a:gd name="connsiteX2" fmla="*/ 0 w 1077594"/>
                <a:gd name="connsiteY2" fmla="*/ 1143000 h 1143000"/>
                <a:gd name="connsiteX3" fmla="*/ 538797 w 1077594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594" h="1143000">
                  <a:moveTo>
                    <a:pt x="538797" y="0"/>
                  </a:moveTo>
                  <a:lnTo>
                    <a:pt x="1077595" y="1143000"/>
                  </a:lnTo>
                  <a:lnTo>
                    <a:pt x="0" y="1143000"/>
                  </a:lnTo>
                  <a:lnTo>
                    <a:pt x="538797" y="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1338424-928F-6959-A46B-85B821A3981F}"/>
                </a:ext>
              </a:extLst>
            </p:cNvPr>
            <p:cNvSpPr/>
            <p:nvPr userDrawn="1"/>
          </p:nvSpPr>
          <p:spPr>
            <a:xfrm>
              <a:off x="6812652" y="4003675"/>
              <a:ext cx="2693987" cy="2286000"/>
            </a:xfrm>
            <a:custGeom>
              <a:avLst/>
              <a:gdLst>
                <a:gd name="connsiteX0" fmla="*/ 1077595 w 2693987"/>
                <a:gd name="connsiteY0" fmla="*/ 0 h 2286000"/>
                <a:gd name="connsiteX1" fmla="*/ 2693988 w 2693987"/>
                <a:gd name="connsiteY1" fmla="*/ 0 h 2286000"/>
                <a:gd name="connsiteX2" fmla="*/ 1616393 w 2693987"/>
                <a:gd name="connsiteY2" fmla="*/ 2286000 h 2286000"/>
                <a:gd name="connsiteX3" fmla="*/ 0 w 2693987"/>
                <a:gd name="connsiteY3" fmla="*/ 2286000 h 2286000"/>
                <a:gd name="connsiteX4" fmla="*/ 1077595 w 2693987"/>
                <a:gd name="connsiteY4" fmla="*/ 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987" h="2286000">
                  <a:moveTo>
                    <a:pt x="1077595" y="0"/>
                  </a:moveTo>
                  <a:lnTo>
                    <a:pt x="2693988" y="0"/>
                  </a:lnTo>
                  <a:lnTo>
                    <a:pt x="1616393" y="2286000"/>
                  </a:lnTo>
                  <a:lnTo>
                    <a:pt x="0" y="2286000"/>
                  </a:lnTo>
                  <a:lnTo>
                    <a:pt x="1077595" y="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4E902FE-52E1-43C6-C432-F41487A22F59}"/>
                </a:ext>
              </a:extLst>
            </p:cNvPr>
            <p:cNvSpPr/>
            <p:nvPr userDrawn="1"/>
          </p:nvSpPr>
          <p:spPr>
            <a:xfrm>
              <a:off x="5465321" y="5145088"/>
              <a:ext cx="2424556" cy="1714500"/>
            </a:xfrm>
            <a:custGeom>
              <a:avLst/>
              <a:gdLst>
                <a:gd name="connsiteX0" fmla="*/ 808164 w 2424556"/>
                <a:gd name="connsiteY0" fmla="*/ 0 h 1714500"/>
                <a:gd name="connsiteX1" fmla="*/ 2424557 w 2424556"/>
                <a:gd name="connsiteY1" fmla="*/ 0 h 1714500"/>
                <a:gd name="connsiteX2" fmla="*/ 1616392 w 2424556"/>
                <a:gd name="connsiteY2" fmla="*/ 1714500 h 1714500"/>
                <a:gd name="connsiteX3" fmla="*/ 0 w 2424556"/>
                <a:gd name="connsiteY3" fmla="*/ 1714500 h 1714500"/>
                <a:gd name="connsiteX4" fmla="*/ 808164 w 2424556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4556" h="1714500">
                  <a:moveTo>
                    <a:pt x="808164" y="0"/>
                  </a:moveTo>
                  <a:lnTo>
                    <a:pt x="2424557" y="0"/>
                  </a:lnTo>
                  <a:lnTo>
                    <a:pt x="1616392" y="1714500"/>
                  </a:lnTo>
                  <a:lnTo>
                    <a:pt x="0" y="1714500"/>
                  </a:lnTo>
                  <a:lnTo>
                    <a:pt x="808164" y="0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A9CBB0A-E39B-164D-BD2F-2ED2CE078955}"/>
                </a:ext>
              </a:extLst>
            </p:cNvPr>
            <p:cNvSpPr/>
            <p:nvPr userDrawn="1"/>
          </p:nvSpPr>
          <p:spPr>
            <a:xfrm>
              <a:off x="7351079" y="5145088"/>
              <a:ext cx="1077595" cy="1143000"/>
            </a:xfrm>
            <a:custGeom>
              <a:avLst/>
              <a:gdLst>
                <a:gd name="connsiteX0" fmla="*/ 538797 w 1077595"/>
                <a:gd name="connsiteY0" fmla="*/ 0 h 1143000"/>
                <a:gd name="connsiteX1" fmla="*/ 1077596 w 1077595"/>
                <a:gd name="connsiteY1" fmla="*/ 1143000 h 1143000"/>
                <a:gd name="connsiteX2" fmla="*/ 0 w 1077595"/>
                <a:gd name="connsiteY2" fmla="*/ 1143000 h 1143000"/>
                <a:gd name="connsiteX3" fmla="*/ 538797 w 1077595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595" h="1143000">
                  <a:moveTo>
                    <a:pt x="538797" y="0"/>
                  </a:moveTo>
                  <a:lnTo>
                    <a:pt x="1077596" y="1143000"/>
                  </a:lnTo>
                  <a:lnTo>
                    <a:pt x="0" y="1143000"/>
                  </a:lnTo>
                  <a:lnTo>
                    <a:pt x="538797" y="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8" name="Picture 17" descr="We acknowledge and respect Victorian Traditional Owners as the original custodians of Victoria’s land and waters, their unique ability to care for Country and deep spiritual connection to it. &#10;&#10;We honour Elders past and present whose knowledge and wisdom has ensured the continuation of culture and traditional practices. &#10;&#10;DEECA is committed to genuinely partnering with Victorian Traditional Owners and Victoria’s Aboriginal community to progress their aspirations.">
            <a:extLst>
              <a:ext uri="{FF2B5EF4-FFF2-40B4-BE49-F238E27FC236}">
                <a16:creationId xmlns:a16="http://schemas.microsoft.com/office/drawing/2014/main" id="{07497805-1797-417D-7B16-94F355A3D3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7" t="1969" r="16206" b="58379"/>
          <a:stretch/>
        </p:blipFill>
        <p:spPr>
          <a:xfrm>
            <a:off x="-92153" y="-229458"/>
            <a:ext cx="8536639" cy="5372959"/>
          </a:xfrm>
          <a:prstGeom prst="rect">
            <a:avLst/>
          </a:prstGeom>
        </p:spPr>
      </p:pic>
      <p:sp>
        <p:nvSpPr>
          <p:cNvPr id="4" name="MSIPCMContentMarking" descr="{&quot;HashCode&quot;:-1264680268,&quot;Placement&quot;:&quot;Footer&quot;,&quot;Top&quot;:516.65155,&quot;Left&quot;:446.046448,&quot;SlideWidth&quot;:960,&quot;SlideHeight&quot;:540}">
            <a:extLst>
              <a:ext uri="{FF2B5EF4-FFF2-40B4-BE49-F238E27FC236}">
                <a16:creationId xmlns:a16="http://schemas.microsoft.com/office/drawing/2014/main" id="{437FAFF0-6AD6-7114-3827-1AA56018DCA1}"/>
              </a:ext>
            </a:extLst>
          </p:cNvPr>
          <p:cNvSpPr txBox="1"/>
          <p:nvPr userDrawn="1"/>
        </p:nvSpPr>
        <p:spPr>
          <a:xfrm>
            <a:off x="335360" y="6561475"/>
            <a:ext cx="862419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51174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F0B3BB-80DE-FB01-01AE-437CFA94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F44A3-F93B-95BC-A1ED-2168B459D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5FD10-3643-C213-1D09-8B8958E8C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8583A-CD84-4B3C-B48A-477E99276872}" type="datetimeFigureOut">
              <a:rPr lang="en-AU" smtClean="0"/>
              <a:pPr/>
              <a:t>11/09/2023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E883-F120-C24C-A1AC-55D339972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602E-7AD7-EE1C-8688-C7EE9E941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4786E-3355-4319-A349-5A0CCF522B0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MSIPCMContentMarking" descr="{&quot;HashCode&quot;:376260202,&quot;Placement&quot;:&quot;Footer&quot;,&quot;Top&quot;:517.8937,&quot;Left&quot;:440.5855,&quot;SlideWidth&quot;:960,&quot;SlideHeight&quot;:540}">
            <a:extLst>
              <a:ext uri="{FF2B5EF4-FFF2-40B4-BE49-F238E27FC236}">
                <a16:creationId xmlns:a16="http://schemas.microsoft.com/office/drawing/2014/main" id="{4092B43D-208C-4803-8F3A-BC7324ECF1A3}"/>
              </a:ext>
            </a:extLst>
          </p:cNvPr>
          <p:cNvSpPr txBox="1"/>
          <p:nvPr userDrawn="1"/>
        </p:nvSpPr>
        <p:spPr>
          <a:xfrm>
            <a:off x="5595436" y="6577250"/>
            <a:ext cx="1001127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000000"/>
                </a:solidFill>
                <a:latin typeface="Arial" panose="020B0604020202020204" pitchFamily="34" charset="0"/>
              </a:rPr>
              <a:t>OFFICIAL</a:t>
            </a:r>
          </a:p>
        </p:txBody>
      </p:sp>
      <p:sp>
        <p:nvSpPr>
          <p:cNvPr id="9" name="MSIPCMContentMarking" descr="{&quot;HashCode&quot;:352122633,&quot;Placement&quot;:&quot;Header&quot;,&quot;Top&quot;:0.0,&quot;Left&quot;:440.5855,&quot;SlideWidth&quot;:960,&quot;SlideHeight&quot;:540}">
            <a:extLst>
              <a:ext uri="{FF2B5EF4-FFF2-40B4-BE49-F238E27FC236}">
                <a16:creationId xmlns:a16="http://schemas.microsoft.com/office/drawing/2014/main" id="{28981DF5-BC9C-0797-6A0B-922E5E350367}"/>
              </a:ext>
            </a:extLst>
          </p:cNvPr>
          <p:cNvSpPr txBox="1"/>
          <p:nvPr userDrawn="1"/>
        </p:nvSpPr>
        <p:spPr>
          <a:xfrm>
            <a:off x="5595436" y="0"/>
            <a:ext cx="1001127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000000"/>
                </a:solidFill>
                <a:latin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25352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840" r:id="rId2"/>
    <p:sldLayoutId id="2147483838" r:id="rId3"/>
    <p:sldLayoutId id="2147483686" r:id="rId4"/>
    <p:sldLayoutId id="2147483849" r:id="rId5"/>
    <p:sldLayoutId id="214748385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F0B3BB-80DE-FB01-01AE-437CFA94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F44A3-F93B-95BC-A1ED-2168B459D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5FD10-3643-C213-1D09-8B8958E8C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8583A-CD84-4B3C-B48A-477E99276872}" type="datetimeFigureOut">
              <a:rPr lang="en-AU" smtClean="0"/>
              <a:pPr/>
              <a:t>11/09/2023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E883-F120-C24C-A1AC-55D339972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602E-7AD7-EE1C-8688-C7EE9E941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4786E-3355-4319-A349-5A0CCF522B0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MSIPCMContentMarking" descr="{&quot;HashCode&quot;:376260202,&quot;Placement&quot;:&quot;Footer&quot;,&quot;Top&quot;:517.8937,&quot;Left&quot;:440.5855,&quot;SlideWidth&quot;:960,&quot;SlideHeight&quot;:540}">
            <a:extLst>
              <a:ext uri="{FF2B5EF4-FFF2-40B4-BE49-F238E27FC236}">
                <a16:creationId xmlns:a16="http://schemas.microsoft.com/office/drawing/2014/main" id="{C29FC6F3-1D65-CEC2-6B2E-43515B016148}"/>
              </a:ext>
            </a:extLst>
          </p:cNvPr>
          <p:cNvSpPr txBox="1"/>
          <p:nvPr userDrawn="1"/>
        </p:nvSpPr>
        <p:spPr>
          <a:xfrm>
            <a:off x="5595436" y="6577250"/>
            <a:ext cx="1001127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000000"/>
                </a:solidFill>
                <a:latin typeface="Arial" panose="020B0604020202020204" pitchFamily="34" charset="0"/>
              </a:rPr>
              <a:t>OFFICIAL</a:t>
            </a:r>
          </a:p>
        </p:txBody>
      </p:sp>
      <p:sp>
        <p:nvSpPr>
          <p:cNvPr id="9" name="MSIPCMContentMarking" descr="{&quot;HashCode&quot;:352122633,&quot;Placement&quot;:&quot;Header&quot;,&quot;Top&quot;:0.0,&quot;Left&quot;:440.5855,&quot;SlideWidth&quot;:960,&quot;SlideHeight&quot;:540}">
            <a:extLst>
              <a:ext uri="{FF2B5EF4-FFF2-40B4-BE49-F238E27FC236}">
                <a16:creationId xmlns:a16="http://schemas.microsoft.com/office/drawing/2014/main" id="{AE1BEB4B-D139-04F9-05B0-833F077406ED}"/>
              </a:ext>
            </a:extLst>
          </p:cNvPr>
          <p:cNvSpPr txBox="1"/>
          <p:nvPr userDrawn="1"/>
        </p:nvSpPr>
        <p:spPr>
          <a:xfrm>
            <a:off x="5595436" y="0"/>
            <a:ext cx="1001127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000000"/>
                </a:solidFill>
                <a:latin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25352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-jane.mccormack@agriculture.vic.gov.au" TargetMode="External"/><Relationship Id="rId2" Type="http://schemas.openxmlformats.org/officeDocument/2006/relationships/hyperlink" Target="mailto:matt.lowe@agriculture.vic.gov.a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trevor.pisciotta@agriculture.vic.gov.a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38187-9576-381F-D6E1-A58B7E948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375" y="674122"/>
            <a:ext cx="9046005" cy="855095"/>
          </a:xfrm>
        </p:spPr>
        <p:txBody>
          <a:bodyPr/>
          <a:lstStyle/>
          <a:p>
            <a:r>
              <a:rPr lang="en-US" sz="3600">
                <a:solidFill>
                  <a:schemeClr val="tx2"/>
                </a:solidFill>
                <a:latin typeface="VIC SemiBold" panose="00000700000000000000" pitchFamily="2" charset="0"/>
              </a:rPr>
              <a:t>Industrial hemp in Victoria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5EDA4-8680-A26C-F2C5-6A7CCAFF7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tx2"/>
                </a:solidFill>
                <a:latin typeface="VIC" panose="00000500000000000000" pitchFamily="2" charset="0"/>
              </a:rPr>
              <a:t>Department of Energy, Environment and Climate Action</a:t>
            </a:r>
          </a:p>
          <a:p>
            <a:r>
              <a:rPr lang="en-US">
                <a:solidFill>
                  <a:schemeClr val="tx2"/>
                </a:solidFill>
                <a:latin typeface="VIC" panose="00000500000000000000" pitchFamily="2" charset="0"/>
              </a:rPr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2529544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71FD10-8E3F-B6D3-6B14-6ABB1CFC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>
                <a:latin typeface="VIC SemiBold" panose="00000700000000000000" pitchFamily="2" charset="0"/>
              </a:rPr>
              <a:t>Contacts</a:t>
            </a:r>
            <a:r>
              <a:rPr lang="en-AU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E8036F-EF6C-579D-94CA-55D24F12E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700">
                <a:latin typeface="VIC" panose="00000500000000000000" pitchFamily="2" charset="0"/>
              </a:rPr>
              <a:t>Matt Lowe, Deputy Secretary Agriculture Victoria</a:t>
            </a:r>
          </a:p>
          <a:p>
            <a:pPr marL="0" indent="0">
              <a:buNone/>
            </a:pPr>
            <a:r>
              <a:rPr lang="en-AU" sz="1700">
                <a:latin typeface="VIC" panose="00000500000000000000" pitchFamily="2" charset="0"/>
                <a:hlinkClick r:id="rId2"/>
              </a:rPr>
              <a:t>matt.lowe@agriculture.vic.gov.au</a:t>
            </a:r>
            <a:r>
              <a:rPr lang="en-AU" sz="1700">
                <a:latin typeface="VIC" panose="00000500000000000000" pitchFamily="2" charset="0"/>
              </a:rPr>
              <a:t> </a:t>
            </a:r>
          </a:p>
          <a:p>
            <a:pPr marL="0" indent="0">
              <a:buNone/>
            </a:pPr>
            <a:endParaRPr lang="en-AU" sz="1700">
              <a:latin typeface="VIC" panose="00000500000000000000" pitchFamily="2" charset="0"/>
            </a:endParaRPr>
          </a:p>
          <a:p>
            <a:pPr marL="0" indent="0">
              <a:buNone/>
            </a:pPr>
            <a:r>
              <a:rPr lang="en-AU" sz="1700">
                <a:latin typeface="VIC" panose="00000500000000000000" pitchFamily="2" charset="0"/>
              </a:rPr>
              <a:t>Sarah-Jane McCormack, Executive Director Agriculture Policy and Programs</a:t>
            </a:r>
          </a:p>
          <a:p>
            <a:pPr marL="0" indent="0">
              <a:buNone/>
            </a:pPr>
            <a:r>
              <a:rPr lang="en-AU" sz="1700">
                <a:latin typeface="VIC" panose="00000500000000000000" pitchFamily="2" charset="0"/>
                <a:hlinkClick r:id="rId3"/>
              </a:rPr>
              <a:t>sarah-jane.mccormack@agriculture.vic.gov.au</a:t>
            </a:r>
            <a:r>
              <a:rPr lang="en-AU" sz="1700">
                <a:latin typeface="VIC" panose="00000500000000000000" pitchFamily="2" charset="0"/>
              </a:rPr>
              <a:t> </a:t>
            </a:r>
          </a:p>
          <a:p>
            <a:pPr marL="0" indent="0">
              <a:buNone/>
            </a:pPr>
            <a:endParaRPr lang="en-AU" sz="1700">
              <a:latin typeface="VIC" panose="00000500000000000000" pitchFamily="2" charset="0"/>
            </a:endParaRPr>
          </a:p>
          <a:p>
            <a:pPr marL="0" indent="0">
              <a:buNone/>
            </a:pPr>
            <a:r>
              <a:rPr lang="en-AU" sz="1700">
                <a:latin typeface="VIC" panose="00000500000000000000" pitchFamily="2" charset="0"/>
              </a:rPr>
              <a:t>Trevor Pisciotta, Executive Director Animal Welfare Victoria and Agriculture Regulatory Policy</a:t>
            </a:r>
          </a:p>
          <a:p>
            <a:pPr marL="0" indent="0">
              <a:buNone/>
            </a:pPr>
            <a:r>
              <a:rPr lang="en-AU" sz="1700">
                <a:latin typeface="VIC" panose="00000500000000000000" pitchFamily="2" charset="0"/>
                <a:hlinkClick r:id="rId4"/>
              </a:rPr>
              <a:t>trevor.pisciotta@agriculture.vic.gov.au</a:t>
            </a:r>
            <a:r>
              <a:rPr lang="en-AU" sz="1700">
                <a:latin typeface="VIC" panose="00000500000000000000" pitchFamily="2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CE512-31AA-A483-DBF5-70AFE1C413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10F38EA1-A2B3-734E-8FE4-2A14DB32A8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74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DA61-DE58-3EB4-8177-91394347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41" y="218615"/>
            <a:ext cx="7929881" cy="788158"/>
          </a:xfrm>
        </p:spPr>
        <p:txBody>
          <a:bodyPr/>
          <a:lstStyle/>
          <a:p>
            <a:r>
              <a:rPr lang="en-AU" sz="2400" b="0"/>
              <a:t>Agriculture Victoria: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53895-C9B5-46BE-0647-EC92F533C605}"/>
              </a:ext>
            </a:extLst>
          </p:cNvPr>
          <p:cNvSpPr txBox="1">
            <a:spLocks/>
          </p:cNvSpPr>
          <p:nvPr/>
        </p:nvSpPr>
        <p:spPr>
          <a:xfrm>
            <a:off x="226968" y="1393852"/>
            <a:ext cx="5869032" cy="5464148"/>
          </a:xfrm>
          <a:prstGeom prst="rect">
            <a:avLst/>
          </a:prstGeom>
          <a:noFill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700" b="1" i="0">
                <a:solidFill>
                  <a:schemeClr val="tx2"/>
                </a:solidFill>
                <a:effectLst/>
                <a:latin typeface="VIC" panose="00000500000000000000" pitchFamily="2" charset="0"/>
              </a:rPr>
              <a:t>Agriculture Victoria works closely</a:t>
            </a:r>
            <a:r>
              <a:rPr lang="en-AU" sz="1700" i="0">
                <a:solidFill>
                  <a:schemeClr val="tx2"/>
                </a:solidFill>
                <a:effectLst/>
                <a:latin typeface="VIC" panose="00000500000000000000" pitchFamily="2" charset="0"/>
              </a:rPr>
              <a:t> </a:t>
            </a:r>
            <a:r>
              <a:rPr lang="en-AU" sz="1700" b="1" i="0">
                <a:solidFill>
                  <a:schemeClr val="tx2"/>
                </a:solidFill>
                <a:effectLst/>
                <a:latin typeface="VIC" panose="00000500000000000000" pitchFamily="2" charset="0"/>
              </a:rPr>
              <a:t>with the agriculture sector and regional communities.</a:t>
            </a:r>
          </a:p>
          <a:p>
            <a:pPr marL="0" indent="0">
              <a:buNone/>
            </a:pPr>
            <a:endParaRPr lang="en-AU" sz="1700" b="1" i="0">
              <a:solidFill>
                <a:schemeClr val="tx2"/>
              </a:solidFill>
              <a:effectLst/>
              <a:latin typeface="VIC" panose="00000500000000000000" pitchFamily="2" charset="0"/>
            </a:endParaRPr>
          </a:p>
          <a:p>
            <a:pPr marL="0" indent="0">
              <a:buNone/>
            </a:pPr>
            <a:r>
              <a:rPr lang="en-AU" sz="1700" b="1" i="0">
                <a:solidFill>
                  <a:schemeClr val="tx2"/>
                </a:solidFill>
                <a:effectLst/>
                <a:latin typeface="VIC" panose="00000500000000000000" pitchFamily="2" charset="0"/>
              </a:rPr>
              <a:t>Key areas include:</a:t>
            </a:r>
          </a:p>
          <a:p>
            <a:pPr>
              <a:spcAft>
                <a:spcPts val="600"/>
              </a:spcAft>
            </a:pPr>
            <a:r>
              <a:rPr lang="en-AU" sz="1700">
                <a:solidFill>
                  <a:schemeClr val="tx2"/>
                </a:solidFill>
                <a:latin typeface="VIC" panose="00000500000000000000" pitchFamily="2" charset="0"/>
              </a:rPr>
              <a:t>Maintain effective biosecurity</a:t>
            </a:r>
          </a:p>
          <a:p>
            <a:pPr>
              <a:spcAft>
                <a:spcPts val="600"/>
              </a:spcAft>
            </a:pPr>
            <a:r>
              <a:rPr lang="en-AU" sz="1700">
                <a:solidFill>
                  <a:schemeClr val="tx2"/>
                </a:solidFill>
                <a:latin typeface="VIC" panose="00000500000000000000" pitchFamily="2" charset="0"/>
              </a:rPr>
              <a:t>Support recovery from natural disasters and other challenges </a:t>
            </a:r>
          </a:p>
          <a:p>
            <a:pPr>
              <a:spcAft>
                <a:spcPts val="600"/>
              </a:spcAft>
            </a:pPr>
            <a:r>
              <a:rPr lang="en-AU" sz="1700">
                <a:solidFill>
                  <a:schemeClr val="tx2"/>
                </a:solidFill>
                <a:latin typeface="VIC" panose="00000500000000000000" pitchFamily="2" charset="0"/>
              </a:rPr>
              <a:t>Create and enforce legislation and regulation</a:t>
            </a:r>
          </a:p>
          <a:p>
            <a:pPr>
              <a:spcAft>
                <a:spcPts val="600"/>
              </a:spcAft>
            </a:pPr>
            <a:r>
              <a:rPr lang="en-AU" sz="1700">
                <a:solidFill>
                  <a:schemeClr val="tx2"/>
                </a:solidFill>
                <a:latin typeface="VIC" panose="00000500000000000000" pitchFamily="2" charset="0"/>
              </a:rPr>
              <a:t>Improve animal welfare</a:t>
            </a:r>
          </a:p>
          <a:p>
            <a:pPr>
              <a:spcAft>
                <a:spcPts val="600"/>
              </a:spcAft>
            </a:pPr>
            <a:r>
              <a:rPr lang="en-AU" sz="1700">
                <a:solidFill>
                  <a:schemeClr val="tx2"/>
                </a:solidFill>
                <a:latin typeface="VIC" panose="00000500000000000000" pitchFamily="2" charset="0"/>
              </a:rPr>
              <a:t>Deliver </a:t>
            </a:r>
            <a:r>
              <a:rPr lang="en-AU" sz="1700" i="0">
                <a:solidFill>
                  <a:schemeClr val="tx2"/>
                </a:solidFill>
                <a:effectLst/>
                <a:latin typeface="VIC" panose="00000500000000000000" pitchFamily="2" charset="0"/>
              </a:rPr>
              <a:t>education and compliance services</a:t>
            </a:r>
          </a:p>
          <a:p>
            <a:pPr>
              <a:spcAft>
                <a:spcPts val="600"/>
              </a:spcAft>
            </a:pPr>
            <a:r>
              <a:rPr lang="en-AU" sz="1700">
                <a:solidFill>
                  <a:schemeClr val="tx2"/>
                </a:solidFill>
                <a:latin typeface="VIC" panose="00000500000000000000" pitchFamily="2" charset="0"/>
              </a:rPr>
              <a:t>E</a:t>
            </a:r>
            <a:r>
              <a:rPr lang="en-AU" sz="1700" i="0">
                <a:solidFill>
                  <a:schemeClr val="tx2"/>
                </a:solidFill>
                <a:effectLst/>
                <a:latin typeface="VIC" panose="00000500000000000000" pitchFamily="2" charset="0"/>
              </a:rPr>
              <a:t>nhance productivity, increase resilience and sustainability</a:t>
            </a:r>
          </a:p>
          <a:p>
            <a:pPr>
              <a:spcAft>
                <a:spcPts val="600"/>
              </a:spcAft>
            </a:pPr>
            <a:r>
              <a:rPr lang="en-AU" sz="1700">
                <a:solidFill>
                  <a:schemeClr val="tx2"/>
                </a:solidFill>
                <a:latin typeface="VIC" panose="00000500000000000000" pitchFamily="2" charset="0"/>
              </a:rPr>
              <a:t>C</a:t>
            </a:r>
            <a:r>
              <a:rPr lang="en-AU" sz="1700" i="0">
                <a:solidFill>
                  <a:schemeClr val="tx2"/>
                </a:solidFill>
                <a:effectLst/>
                <a:latin typeface="VIC" panose="00000500000000000000" pitchFamily="2" charset="0"/>
              </a:rPr>
              <a:t>onnect with export markets</a:t>
            </a:r>
          </a:p>
          <a:p>
            <a:pPr>
              <a:spcAft>
                <a:spcPts val="600"/>
              </a:spcAft>
            </a:pPr>
            <a:r>
              <a:rPr lang="en-AU" sz="1700">
                <a:solidFill>
                  <a:schemeClr val="tx2"/>
                </a:solidFill>
                <a:latin typeface="VIC" panose="00000500000000000000" pitchFamily="2" charset="0"/>
              </a:rPr>
              <a:t>Support growth and create jobs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D6EA52F-5029-BF52-B33D-F2916942B064}"/>
              </a:ext>
            </a:extLst>
          </p:cNvPr>
          <p:cNvSpPr txBox="1">
            <a:spLocks/>
          </p:cNvSpPr>
          <p:nvPr/>
        </p:nvSpPr>
        <p:spPr>
          <a:xfrm>
            <a:off x="6460980" y="1340768"/>
            <a:ext cx="5359471" cy="525587"/>
          </a:xfrm>
          <a:prstGeom prst="rect">
            <a:avLst/>
          </a:prstGeom>
          <a:noFill/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700" b="1">
                <a:solidFill>
                  <a:schemeClr val="tx2"/>
                </a:solidFill>
                <a:latin typeface="VIC" panose="00000500000000000000" pitchFamily="2" charset="0"/>
              </a:rPr>
              <a:t>Agriculture Victoria also works with industry and research institutions to deliver outcomes for Victorian agriculture.</a:t>
            </a:r>
            <a:endParaRPr lang="en-AU" sz="1700" b="1">
              <a:latin typeface="VIC" panose="00000500000000000000" pitchFamily="2" charset="0"/>
            </a:endParaRPr>
          </a:p>
          <a:p>
            <a:pPr marL="0" indent="0">
              <a:buNone/>
            </a:pPr>
            <a:endParaRPr lang="en-AU" sz="1700" b="1">
              <a:solidFill>
                <a:schemeClr val="tx2"/>
              </a:solidFill>
              <a:latin typeface="VIC" panose="00000500000000000000" pitchFamily="2" charset="0"/>
            </a:endParaRPr>
          </a:p>
          <a:p>
            <a:pPr marL="0" indent="0">
              <a:buNone/>
            </a:pPr>
            <a:endParaRPr lang="en-AU" sz="1700" b="1">
              <a:solidFill>
                <a:schemeClr val="tx2"/>
              </a:solidFill>
              <a:latin typeface="VIC" panose="00000500000000000000" pitchFamily="2" charset="0"/>
            </a:endParaRPr>
          </a:p>
          <a:p>
            <a:pPr marL="0" indent="0">
              <a:buNone/>
            </a:pPr>
            <a:r>
              <a:rPr lang="en-AU" sz="1700" b="1">
                <a:solidFill>
                  <a:schemeClr val="tx2"/>
                </a:solidFill>
                <a:latin typeface="VIC" panose="00000500000000000000" pitchFamily="2" charset="0"/>
              </a:rPr>
              <a:t>Agriculture Victoria has a number of roles relevant to industrial hemp:</a:t>
            </a:r>
          </a:p>
          <a:p>
            <a:endParaRPr lang="en-AU" sz="1800">
              <a:solidFill>
                <a:schemeClr val="tx2"/>
              </a:solidFill>
              <a:latin typeface="VIC" panose="000005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E37523-D920-9BDC-8ABC-35E603192C2B}"/>
              </a:ext>
            </a:extLst>
          </p:cNvPr>
          <p:cNvGrpSpPr/>
          <p:nvPr/>
        </p:nvGrpSpPr>
        <p:grpSpPr>
          <a:xfrm>
            <a:off x="6179312" y="3738517"/>
            <a:ext cx="5785720" cy="1163094"/>
            <a:chOff x="6238875" y="2053847"/>
            <a:chExt cx="5633277" cy="259200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785C8B-7439-2862-C1DB-2EC33FC1714B}"/>
                </a:ext>
              </a:extLst>
            </p:cNvPr>
            <p:cNvSpPr txBox="1"/>
            <p:nvPr/>
          </p:nvSpPr>
          <p:spPr>
            <a:xfrm>
              <a:off x="6238875" y="2053847"/>
              <a:ext cx="1796349" cy="2592000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square" rtlCol="0" anchor="ctr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AU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IC" panose="00000500000000000000" pitchFamily="2" charset="0"/>
                  <a:ea typeface="+mn-ea"/>
                  <a:cs typeface="Arial" panose="020B0604020202020204" pitchFamily="34" charset="0"/>
                </a:rPr>
                <a:t>Legislation and regulation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EBF94A-3849-289E-CB6C-C26CC24F3174}"/>
                </a:ext>
              </a:extLst>
            </p:cNvPr>
            <p:cNvSpPr txBox="1"/>
            <p:nvPr/>
          </p:nvSpPr>
          <p:spPr>
            <a:xfrm>
              <a:off x="8157339" y="2053848"/>
              <a:ext cx="1796349" cy="2592000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square" rtlCol="0" anchor="ctr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AU" b="1">
                  <a:solidFill>
                    <a:schemeClr val="bg1"/>
                  </a:solidFill>
                  <a:latin typeface="VIC" panose="00000500000000000000" pitchFamily="2" charset="0"/>
                  <a:cs typeface="Arial" panose="020B0604020202020204" pitchFamily="34" charset="0"/>
                </a:rPr>
                <a:t>Research</a:t>
              </a:r>
              <a:endParaRPr kumimoji="0" lang="en-AU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C" panose="00000500000000000000" pitchFamily="2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1D164A-D3E6-BE04-06A5-E13FEEAC7C6B}"/>
                </a:ext>
              </a:extLst>
            </p:cNvPr>
            <p:cNvSpPr txBox="1"/>
            <p:nvPr/>
          </p:nvSpPr>
          <p:spPr>
            <a:xfrm>
              <a:off x="10075803" y="2053848"/>
              <a:ext cx="1796349" cy="2592000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square" rtlCol="0" anchor="ctr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AU" b="1">
                  <a:solidFill>
                    <a:schemeClr val="bg1"/>
                  </a:solidFill>
                  <a:latin typeface="VIC" panose="00000500000000000000" pitchFamily="2" charset="0"/>
                  <a:cs typeface="Arial" panose="020B0604020202020204" pitchFamily="34" charset="0"/>
                </a:rPr>
                <a:t>Industry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86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63452F-39F8-C9F9-ECD9-3BF7811F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74" y="393405"/>
            <a:ext cx="8439709" cy="515315"/>
          </a:xfrm>
        </p:spPr>
        <p:txBody>
          <a:bodyPr/>
          <a:lstStyle/>
          <a:p>
            <a:r>
              <a:rPr lang="en-AU" sz="2400">
                <a:latin typeface="VIC SemiBold" panose="00000700000000000000" pitchFamily="2" charset="0"/>
                <a:cs typeface="Arial"/>
              </a:rPr>
              <a:t>Legislative framework for industrial hemp cultivation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C2F465-799C-509A-F5DE-C530F5227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1700" b="1">
                <a:latin typeface="VIC" panose="00000500000000000000" pitchFamily="2" charset="0"/>
                <a:ea typeface="Calibri" panose="020F0502020204030204" pitchFamily="34" charset="0"/>
                <a:cs typeface="Arial"/>
              </a:rPr>
              <a:t>Legislation</a:t>
            </a:r>
            <a:endParaRPr lang="en-US" sz="1700" b="1">
              <a:latin typeface="VIC" panose="00000500000000000000" pitchFamily="2" charset="0"/>
              <a:ea typeface="Calibri" panose="020F0502020204030204" pitchFamily="34" charset="0"/>
              <a:cs typeface="Arial"/>
            </a:endParaRPr>
          </a:p>
          <a:p>
            <a:r>
              <a:rPr lang="en-AU" sz="1700">
                <a:latin typeface="VIC" panose="00000500000000000000" pitchFamily="2" charset="0"/>
                <a:ea typeface="Calibri" panose="020F0502020204030204" pitchFamily="34" charset="0"/>
                <a:cs typeface="Times New Roman"/>
              </a:rPr>
              <a:t>Part</a:t>
            </a:r>
            <a:r>
              <a:rPr lang="en-AU" sz="1700">
                <a:effectLst/>
                <a:latin typeface="VIC" panose="00000500000000000000" pitchFamily="2" charset="0"/>
                <a:ea typeface="Calibri" panose="020F0502020204030204" pitchFamily="34" charset="0"/>
                <a:cs typeface="Times New Roman"/>
              </a:rPr>
              <a:t> IVA of the </a:t>
            </a:r>
            <a:r>
              <a:rPr lang="en-AU" sz="1700" i="1">
                <a:effectLst/>
                <a:latin typeface="VIC" panose="00000500000000000000" pitchFamily="2" charset="0"/>
                <a:ea typeface="Calibri" panose="020F0502020204030204" pitchFamily="34" charset="0"/>
                <a:cs typeface="Times New Roman"/>
              </a:rPr>
              <a:t>Drugs, Poisons and Controlled Substances Act 1981</a:t>
            </a:r>
            <a:r>
              <a:rPr lang="en-AU" sz="1700">
                <a:latin typeface="VIC" panose="00000500000000000000" pitchFamily="2" charset="0"/>
                <a:ea typeface="Calibri" panose="020F0502020204030204" pitchFamily="34" charset="0"/>
                <a:cs typeface="Times New Roman"/>
              </a:rPr>
              <a:t> -</a:t>
            </a:r>
            <a:r>
              <a:rPr lang="en-AU" sz="1700" i="1">
                <a:latin typeface="VIC" panose="00000500000000000000" pitchFamily="2" charset="0"/>
                <a:ea typeface="Calibri" panose="020F0502020204030204" pitchFamily="34" charset="0"/>
                <a:cs typeface="Times New Roman"/>
              </a:rPr>
              <a:t> </a:t>
            </a:r>
            <a:r>
              <a:rPr lang="en-AU" sz="1700">
                <a:latin typeface="VIC" panose="00000500000000000000" pitchFamily="2" charset="0"/>
                <a:ea typeface="Calibri" panose="020F0502020204030204" pitchFamily="34" charset="0"/>
                <a:cs typeface="Times New Roman"/>
              </a:rPr>
              <a:t>provides for the issuance of a</a:t>
            </a:r>
            <a:r>
              <a:rPr lang="en-AU" sz="1700">
                <a:latin typeface="VIC" panose="00000500000000000000" pitchFamily="2" charset="0"/>
                <a:ea typeface="Calibri" panose="020F0502020204030204" pitchFamily="34" charset="0"/>
                <a:cs typeface="Arial"/>
              </a:rPr>
              <a:t>uthorities for low-THC cannabis </a:t>
            </a:r>
            <a:endParaRPr lang="en-AU" sz="1700">
              <a:effectLst/>
              <a:latin typeface="VIC" panose="00000500000000000000" pitchFamily="2" charset="0"/>
              <a:ea typeface="Calibri" panose="020F0502020204030204" pitchFamily="34" charset="0"/>
              <a:cs typeface="Arial"/>
            </a:endParaRPr>
          </a:p>
          <a:p>
            <a:r>
              <a:rPr lang="en-AU" sz="1700">
                <a:latin typeface="VIC"/>
                <a:cs typeface="Arial"/>
              </a:rPr>
              <a:t>Drugs, Poisons and Controlled Substances (Industrial Hemp) Regulations 2018 - sets fees for authorities and crop inspections</a:t>
            </a:r>
          </a:p>
          <a:p>
            <a:pPr marL="0" indent="0">
              <a:buNone/>
            </a:pPr>
            <a:endParaRPr lang="en-AU" sz="1700" b="1">
              <a:latin typeface="VIC" panose="00000500000000000000" pitchFamily="2" charset="0"/>
              <a:cs typeface="Arial"/>
            </a:endParaRPr>
          </a:p>
          <a:p>
            <a:pPr marL="0" indent="0">
              <a:buNone/>
            </a:pPr>
            <a:r>
              <a:rPr lang="en-AU" sz="1700" b="1">
                <a:latin typeface="VIC" panose="00000500000000000000" pitchFamily="2" charset="0"/>
                <a:cs typeface="Arial"/>
              </a:rPr>
              <a:t>Ministerial responsibilities</a:t>
            </a:r>
            <a:endParaRPr lang="en-AU" sz="1700">
              <a:latin typeface="VIC" panose="00000500000000000000" pitchFamily="2" charset="0"/>
            </a:endParaRPr>
          </a:p>
          <a:p>
            <a:r>
              <a:rPr lang="en-AU" sz="1700">
                <a:latin typeface="VIC" panose="00000500000000000000" pitchFamily="2" charset="0"/>
                <a:cs typeface="Arial"/>
              </a:rPr>
              <a:t>Minister for Agriculture has responsibility for Part IVA of the Act</a:t>
            </a:r>
          </a:p>
          <a:p>
            <a:pPr marL="0" indent="0">
              <a:buNone/>
            </a:pPr>
            <a:endParaRPr lang="en-AU" sz="1700" b="1">
              <a:latin typeface="VIC" panose="00000500000000000000" pitchFamily="2" charset="0"/>
              <a:cs typeface="Arial"/>
            </a:endParaRPr>
          </a:p>
          <a:p>
            <a:pPr marL="0" indent="0">
              <a:buNone/>
            </a:pPr>
            <a:r>
              <a:rPr lang="en-AU" sz="1700" b="1">
                <a:latin typeface="VIC" panose="00000500000000000000" pitchFamily="2" charset="0"/>
                <a:cs typeface="Arial"/>
              </a:rPr>
              <a:t>Agriculture Victoria responsibilities</a:t>
            </a:r>
            <a:endParaRPr lang="en-AU" sz="1700">
              <a:latin typeface="VIC" panose="00000500000000000000" pitchFamily="2" charset="0"/>
            </a:endParaRPr>
          </a:p>
          <a:p>
            <a:r>
              <a:rPr lang="en-AU" sz="1700">
                <a:latin typeface="VIC"/>
                <a:cs typeface="Arial"/>
              </a:rPr>
              <a:t>Administers the authority framework and related compliance and communications</a:t>
            </a:r>
          </a:p>
          <a:p>
            <a:r>
              <a:rPr lang="en-AU" sz="1700">
                <a:latin typeface="VIC" panose="00000500000000000000" pitchFamily="2" charset="0"/>
                <a:cs typeface="Arial"/>
              </a:rPr>
              <a:t>Provides associated policy advice to the Minister</a:t>
            </a:r>
          </a:p>
          <a:p>
            <a:endParaRPr lang="en-AU"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05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63452F-39F8-C9F9-ECD9-3BF7811F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>
                <a:latin typeface="VIC SemiBold"/>
                <a:cs typeface="Arial"/>
              </a:rPr>
              <a:t>Industrial hemp authorities</a:t>
            </a:r>
            <a:endParaRPr lang="en-AU" sz="2400">
              <a:latin typeface="VIC SemiBold" panose="00000700000000000000" pitchFamily="2" charset="0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C2F465-799C-509A-F5DE-C530F5227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en-AU" sz="1800" b="1">
                <a:latin typeface="VIC"/>
                <a:ea typeface="+mn-lt"/>
                <a:cs typeface="+mn-lt"/>
              </a:rPr>
              <a:t>Industrial hemp authority applications</a:t>
            </a:r>
            <a:endParaRPr lang="en-AU" sz="1800">
              <a:latin typeface="VIC"/>
              <a:cs typeface="Arial"/>
            </a:endParaRPr>
          </a:p>
          <a:p>
            <a:pPr>
              <a:buFont typeface="Arial"/>
              <a:buChar char="•"/>
            </a:pPr>
            <a:r>
              <a:rPr lang="en-AU" sz="1800">
                <a:latin typeface="VIC" panose="00000500000000000000" pitchFamily="2" charset="0"/>
                <a:ea typeface="+mn-lt"/>
                <a:cs typeface="+mn-lt"/>
              </a:rPr>
              <a:t>Fit and proper person test</a:t>
            </a:r>
            <a:endParaRPr lang="en-AU">
              <a:latin typeface="VIC" panose="00000500000000000000" pitchFamily="2" charset="0"/>
            </a:endParaRPr>
          </a:p>
          <a:p>
            <a:pPr>
              <a:buFont typeface="Arial"/>
              <a:buChar char="•"/>
            </a:pPr>
            <a:r>
              <a:rPr lang="en-AU" sz="1800">
                <a:latin typeface="VIC"/>
                <a:ea typeface="+mn-lt"/>
                <a:cs typeface="+mn-lt"/>
              </a:rPr>
              <a:t>Confirm proposed activities are for non-therapeutic use (i.e. not for medicinal purposes) </a:t>
            </a:r>
            <a:endParaRPr lang="en-AU">
              <a:latin typeface="VIC"/>
            </a:endParaRPr>
          </a:p>
          <a:p>
            <a:pPr>
              <a:buFont typeface="Arial"/>
              <a:buChar char="•"/>
            </a:pPr>
            <a:r>
              <a:rPr lang="en-AU" sz="1800">
                <a:latin typeface="VIC"/>
                <a:ea typeface="+mn-lt"/>
                <a:cs typeface="+mn-lt"/>
              </a:rPr>
              <a:t>Confirm the proposed location is suitable in regard to security</a:t>
            </a:r>
            <a:endParaRPr lang="en-AU">
              <a:latin typeface="VIC"/>
            </a:endParaRPr>
          </a:p>
          <a:p>
            <a:pPr>
              <a:buFont typeface="Arial"/>
              <a:buChar char="•"/>
            </a:pPr>
            <a:r>
              <a:rPr lang="en-AU" sz="1800">
                <a:latin typeface="VIC" panose="00000500000000000000" pitchFamily="2" charset="0"/>
                <a:cs typeface="Arial"/>
              </a:rPr>
              <a:t>Application or renewal fee ($477/ $151)</a:t>
            </a:r>
          </a:p>
          <a:p>
            <a:pPr marL="0" indent="0">
              <a:buNone/>
            </a:pPr>
            <a:endParaRPr lang="en-AU" sz="1800">
              <a:latin typeface="VIC" panose="00000500000000000000" pitchFamily="2" charset="0"/>
              <a:cs typeface="Arial"/>
            </a:endParaRPr>
          </a:p>
          <a:p>
            <a:pPr marL="0" indent="0">
              <a:buNone/>
            </a:pPr>
            <a:r>
              <a:rPr lang="en-AU" sz="1800" b="1">
                <a:latin typeface="VIC"/>
                <a:cs typeface="Arial"/>
              </a:rPr>
              <a:t>Authority conditions</a:t>
            </a:r>
          </a:p>
          <a:p>
            <a:pPr>
              <a:buFont typeface="Arial"/>
              <a:buChar char="•"/>
            </a:pPr>
            <a:r>
              <a:rPr lang="en-AU" sz="1800">
                <a:latin typeface="VIC" panose="00000500000000000000" pitchFamily="2" charset="0"/>
                <a:ea typeface="+mn-lt"/>
                <a:cs typeface="+mn-lt"/>
              </a:rPr>
              <a:t>Notification of planting and proposed harvest date</a:t>
            </a:r>
          </a:p>
          <a:p>
            <a:pPr>
              <a:buFont typeface="Arial"/>
              <a:buChar char="•"/>
            </a:pPr>
            <a:r>
              <a:rPr lang="en-AU" sz="1800">
                <a:latin typeface="VIC" panose="00000500000000000000" pitchFamily="2" charset="0"/>
                <a:ea typeface="+mn-lt"/>
                <a:cs typeface="+mn-lt"/>
              </a:rPr>
              <a:t>Record-keeping requirements – seed stocks and supply, annual report</a:t>
            </a:r>
          </a:p>
          <a:p>
            <a:pPr>
              <a:buFont typeface="Arial"/>
              <a:buChar char="•"/>
            </a:pPr>
            <a:r>
              <a:rPr lang="en-AU" sz="1800">
                <a:latin typeface="VIC" panose="00000500000000000000" pitchFamily="2" charset="0"/>
                <a:ea typeface="+mn-lt"/>
                <a:cs typeface="+mn-lt"/>
              </a:rPr>
              <a:t>Low level security requirements (locked gate and seed storage areas)</a:t>
            </a:r>
          </a:p>
          <a:p>
            <a:pPr marL="0" indent="0">
              <a:buNone/>
            </a:pPr>
            <a:endParaRPr lang="en-AU" sz="1800">
              <a:latin typeface="VIC" panose="00000500000000000000" pitchFamily="2" charset="0"/>
              <a:cs typeface="Arial"/>
            </a:endParaRPr>
          </a:p>
          <a:p>
            <a:pPr marL="0" indent="0">
              <a:buNone/>
            </a:pPr>
            <a:r>
              <a:rPr lang="en-AU" sz="1800">
                <a:latin typeface="VIC" panose="00000500000000000000" pitchFamily="2" charset="0"/>
                <a:cs typeface="Arial"/>
              </a:rPr>
              <a:t>All crops are sampled by Agriculture Victoria to confirm the crop is industrial hemp (low-THC cannabis) </a:t>
            </a:r>
            <a:endParaRPr lang="en-AU">
              <a:latin typeface="VIC" panose="00000500000000000000" pitchFamily="2" charset="0"/>
            </a:endParaRPr>
          </a:p>
          <a:p>
            <a:pPr marL="0" indent="0">
              <a:buNone/>
            </a:pPr>
            <a:r>
              <a:rPr lang="en-AU" sz="1800">
                <a:latin typeface="VIC" panose="00000500000000000000" pitchFamily="2" charset="0"/>
                <a:cs typeface="Arial"/>
              </a:rPr>
              <a:t>Sampling and laboratory fees apply (average $500 per crop)</a:t>
            </a:r>
          </a:p>
          <a:p>
            <a:pPr marL="0" indent="0">
              <a:buNone/>
            </a:pPr>
            <a:endParaRPr lang="en-AU"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60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0F02D-8F5A-4735-7200-145C0226D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>
                <a:latin typeface="VIC SemiBold" panose="00000700000000000000" pitchFamily="2" charset="0"/>
              </a:rPr>
              <a:t>Legislation is similar across Australia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242523A-B56B-2999-FCDA-AB2669C14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425550"/>
              </p:ext>
            </p:extLst>
          </p:nvPr>
        </p:nvGraphicFramePr>
        <p:xfrm>
          <a:off x="350837" y="1285875"/>
          <a:ext cx="11490325" cy="6229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410177" imgH="5769207" progId="Word.Document.12">
                  <p:embed/>
                </p:oleObj>
              </mc:Choice>
              <mc:Fallback>
                <p:oleObj name="Document" r:id="rId2" imgW="10410177" imgH="5769207" progId="Word.Documen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242523A-B56B-2999-FCDA-AB2669C14F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0837" y="1285875"/>
                        <a:ext cx="11490325" cy="6229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358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345B08-98DA-E1DC-636D-D64FD9C54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>
                <a:latin typeface="VIC SemiBold" panose="00000700000000000000" pitchFamily="2" charset="0"/>
              </a:rPr>
              <a:t>Victorian industrial hemp industry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228D01-5322-0E48-8F92-E53DCCE82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40" y="1442666"/>
            <a:ext cx="3249361" cy="4641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1700">
                <a:latin typeface="VIC"/>
              </a:rPr>
              <a:t>42 authorities in Victoria</a:t>
            </a:r>
          </a:p>
          <a:p>
            <a:pPr marL="0" indent="0">
              <a:buNone/>
            </a:pPr>
            <a:r>
              <a:rPr lang="en-AU" sz="1700">
                <a:latin typeface="VIC" panose="00000500000000000000" pitchFamily="2" charset="0"/>
              </a:rPr>
              <a:t>6 growers in 2022-23 season – 169 ha</a:t>
            </a:r>
            <a:endParaRPr lang="en-AU" sz="1700">
              <a:latin typeface="VIC" panose="00000500000000000000" pitchFamily="2" charset="0"/>
              <a:cs typeface="Arial"/>
            </a:endParaRPr>
          </a:p>
          <a:p>
            <a:pPr marL="0" indent="0">
              <a:buNone/>
            </a:pPr>
            <a:r>
              <a:rPr lang="en-AU" sz="1700">
                <a:latin typeface="VIC" panose="00000500000000000000" pitchFamily="2" charset="0"/>
              </a:rPr>
              <a:t>Shift from seed varieties to fibre varieties</a:t>
            </a:r>
            <a:endParaRPr lang="en-AU" sz="1700">
              <a:latin typeface="VIC" panose="00000500000000000000" pitchFamily="2" charset="0"/>
              <a:cs typeface="Arial"/>
            </a:endParaRPr>
          </a:p>
          <a:p>
            <a:pPr marL="0" indent="0">
              <a:buNone/>
            </a:pPr>
            <a:r>
              <a:rPr lang="en-AU" sz="1700">
                <a:latin typeface="VIC" panose="00000500000000000000" pitchFamily="2" charset="0"/>
              </a:rPr>
              <a:t>Hemp seed approved for food in 2017</a:t>
            </a:r>
            <a:endParaRPr lang="en-AU" sz="1700">
              <a:latin typeface="VIC" panose="00000500000000000000" pitchFamily="2" charset="0"/>
              <a:cs typeface="Arial"/>
            </a:endParaRPr>
          </a:p>
          <a:p>
            <a:endParaRPr lang="en-AU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FFFD661-35B3-C6D4-734D-AAB94C1A2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808486"/>
              </p:ext>
            </p:extLst>
          </p:nvPr>
        </p:nvGraphicFramePr>
        <p:xfrm>
          <a:off x="3647728" y="1442666"/>
          <a:ext cx="8308232" cy="484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138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3EF9D2-A3BB-0F9E-B72C-1C9D653C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>
                <a:latin typeface="VIC SemiBold" panose="00000700000000000000" pitchFamily="2" charset="0"/>
              </a:rPr>
              <a:t>Research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8044EE-416E-733A-2CF1-530954C0C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75" y="1985570"/>
            <a:ext cx="5985665" cy="3406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z="1700">
                <a:latin typeface="VIC" panose="00000500000000000000" pitchFamily="2" charset="0"/>
              </a:rPr>
              <a:t>Industrial hemp variety trials (2021-2024) at Hamilton Smart Farm</a:t>
            </a:r>
          </a:p>
          <a:p>
            <a:r>
              <a:rPr lang="en-AU" sz="1700">
                <a:latin typeface="VIC" panose="00000500000000000000" pitchFamily="2" charset="0"/>
              </a:rPr>
              <a:t>Researching seed varieties, and some fibre and dual crop varieties</a:t>
            </a:r>
            <a:endParaRPr lang="en-AU" sz="1700">
              <a:latin typeface="VIC" panose="00000500000000000000" pitchFamily="2" charset="0"/>
              <a:cs typeface="Arial"/>
            </a:endParaRPr>
          </a:p>
          <a:p>
            <a:r>
              <a:rPr lang="en-AU" sz="1700">
                <a:latin typeface="VIC" panose="00000500000000000000" pitchFamily="2" charset="0"/>
              </a:rPr>
              <a:t>Publish reports and host field days</a:t>
            </a:r>
            <a:endParaRPr lang="en-AU" sz="1700">
              <a:latin typeface="VIC" panose="00000500000000000000" pitchFamily="2" charset="0"/>
              <a:cs typeface="Arial"/>
            </a:endParaRPr>
          </a:p>
          <a:p>
            <a:r>
              <a:rPr lang="en-AU" sz="1700">
                <a:latin typeface="VIC" panose="00000500000000000000" pitchFamily="2" charset="0"/>
              </a:rPr>
              <a:t>Best performing varieties achieved grain yields of around 2.5 t/ha in both years</a:t>
            </a:r>
            <a:endParaRPr lang="en-AU" sz="1700">
              <a:latin typeface="VIC" panose="00000500000000000000" pitchFamily="2" charset="0"/>
              <a:cs typeface="Arial"/>
            </a:endParaRPr>
          </a:p>
          <a:p>
            <a:r>
              <a:rPr lang="en-AU" sz="1700">
                <a:latin typeface="VIC" panose="00000500000000000000" pitchFamily="2" charset="0"/>
              </a:rPr>
              <a:t>Maximum biomass at final harvest was 10.4 t/ha</a:t>
            </a:r>
            <a:endParaRPr lang="en-AU" sz="1700">
              <a:latin typeface="VIC" panose="00000500000000000000" pitchFamily="2" charset="0"/>
              <a:cs typeface="Arial"/>
            </a:endParaRPr>
          </a:p>
          <a:p>
            <a:r>
              <a:rPr lang="en-AU" sz="1700">
                <a:latin typeface="VIC" panose="00000500000000000000" pitchFamily="2" charset="0"/>
              </a:rPr>
              <a:t>Research includes optimum time of sowing, water and fertiliser requirements, and weed control</a:t>
            </a:r>
            <a:endParaRPr lang="en-AU" sz="1700">
              <a:latin typeface="VIC" panose="00000500000000000000" pitchFamily="2" charset="0"/>
              <a:cs typeface="Arial"/>
            </a:endParaRPr>
          </a:p>
        </p:txBody>
      </p:sp>
      <p:pic>
        <p:nvPicPr>
          <p:cNvPr id="13" name="Picture 12" descr="A field with green plants&#10;&#10;Description automatically generated with medium confidence">
            <a:extLst>
              <a:ext uri="{FF2B5EF4-FFF2-40B4-BE49-F238E27FC236}">
                <a16:creationId xmlns:a16="http://schemas.microsoft.com/office/drawing/2014/main" id="{A2CEC996-E5C2-B60C-A83E-8990EA6560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5" t="4724" b="13390"/>
          <a:stretch/>
        </p:blipFill>
        <p:spPr>
          <a:xfrm>
            <a:off x="6408305" y="1816841"/>
            <a:ext cx="5591944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3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299031-9B3E-AB81-2339-57A23D82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>
                <a:latin typeface="VIC SemiBold" panose="00000700000000000000" pitchFamily="2" charset="0"/>
              </a:rPr>
              <a:t>Industrial Hemp Taskforce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5468C-13B1-EAB0-6BEA-046E333B6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916" y="2122713"/>
            <a:ext cx="2347810" cy="3233651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32DF196-BDCF-4ADE-8ADC-5487B0AA4A30}"/>
              </a:ext>
            </a:extLst>
          </p:cNvPr>
          <p:cNvSpPr txBox="1">
            <a:spLocks/>
          </p:cNvSpPr>
          <p:nvPr/>
        </p:nvSpPr>
        <p:spPr>
          <a:xfrm>
            <a:off x="470375" y="2122713"/>
            <a:ext cx="8379711" cy="3352801"/>
          </a:xfrm>
          <a:prstGeom prst="rect">
            <a:avLst/>
          </a:prstGeom>
          <a:noFill/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700">
                <a:solidFill>
                  <a:schemeClr val="tx2"/>
                </a:solidFill>
                <a:latin typeface="VIC" panose="00000500000000000000" pitchFamily="2" charset="0"/>
              </a:rPr>
              <a:t>Established by the Minister for Agriculture 2019</a:t>
            </a:r>
          </a:p>
          <a:p>
            <a:r>
              <a:rPr lang="en-AU" sz="1700">
                <a:solidFill>
                  <a:schemeClr val="tx2"/>
                </a:solidFill>
                <a:latin typeface="VIC" panose="00000500000000000000" pitchFamily="2" charset="0"/>
              </a:rPr>
              <a:t>Agriculture Victoria provided Secretariat function</a:t>
            </a:r>
          </a:p>
          <a:p>
            <a:r>
              <a:rPr lang="en-AU" sz="1700">
                <a:solidFill>
                  <a:schemeClr val="tx2"/>
                </a:solidFill>
                <a:latin typeface="VIC" panose="00000500000000000000" pitchFamily="2" charset="0"/>
              </a:rPr>
              <a:t>Taskforce terms of reference included examining information on industry issues, barriers and opportunities, and learnings from other jurisdictions</a:t>
            </a:r>
          </a:p>
          <a:p>
            <a:r>
              <a:rPr lang="en-AU" sz="1700">
                <a:solidFill>
                  <a:schemeClr val="tx2"/>
                </a:solidFill>
                <a:latin typeface="VIC" panose="00000500000000000000" pitchFamily="2" charset="0"/>
              </a:rPr>
              <a:t>Interim findings released in 2020, which outlined a number of challenges and opportunities, including harmonisation of regulation with other states (now resolved through legislative amendment)</a:t>
            </a:r>
          </a:p>
          <a:p>
            <a:r>
              <a:rPr lang="en-AU" sz="1700">
                <a:solidFill>
                  <a:schemeClr val="tx2"/>
                </a:solidFill>
                <a:latin typeface="VIC" panose="00000500000000000000" pitchFamily="2" charset="0"/>
              </a:rPr>
              <a:t>Industry and government continue to build on the findings of the taskforce to grow the industrial hemp industry in Victoria, such as through the Industrial Hemp Variety Trials</a:t>
            </a:r>
          </a:p>
          <a:p>
            <a:endParaRPr lang="en-AU" sz="1700">
              <a:solidFill>
                <a:schemeClr val="tx2"/>
              </a:solidFill>
              <a:latin typeface="VIC" panose="00000500000000000000" pitchFamily="2" charset="0"/>
            </a:endParaRPr>
          </a:p>
          <a:p>
            <a:pPr marL="0" indent="0">
              <a:buNone/>
            </a:pPr>
            <a:r>
              <a:rPr lang="en-AU" sz="1700">
                <a:solidFill>
                  <a:schemeClr val="tx2"/>
                </a:solidFill>
                <a:latin typeface="VIC" panose="00000500000000000000" pitchFamily="2" charset="0"/>
              </a:rPr>
              <a:t> </a:t>
            </a:r>
          </a:p>
          <a:p>
            <a:endParaRPr lang="en-AU" sz="1800">
              <a:solidFill>
                <a:schemeClr val="tx2"/>
              </a:solidFill>
              <a:latin typeface="VIC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88421"/>
      </p:ext>
    </p:extLst>
  </p:cSld>
  <p:clrMapOvr>
    <a:masterClrMapping/>
  </p:clrMapOvr>
</p:sld>
</file>

<file path=ppt/theme/theme1.xml><?xml version="1.0" encoding="utf-8"?>
<a:theme xmlns:a="http://schemas.openxmlformats.org/drawingml/2006/main" name="DEECAAgricultureVictoriaTheme">
  <a:themeElements>
    <a:clrScheme name="DEECA">
      <a:dk1>
        <a:srgbClr val="232222"/>
      </a:dk1>
      <a:lt1>
        <a:sysClr val="window" lastClr="FFFFFF"/>
      </a:lt1>
      <a:dk2>
        <a:srgbClr val="201547"/>
      </a:dk2>
      <a:lt2>
        <a:srgbClr val="CCDDD9"/>
      </a:lt2>
      <a:accent1>
        <a:srgbClr val="00573F"/>
      </a:accent1>
      <a:accent2>
        <a:srgbClr val="DDD4C2"/>
      </a:accent2>
      <a:accent3>
        <a:srgbClr val="00B2A9"/>
      </a:accent3>
      <a:accent4>
        <a:srgbClr val="201547"/>
      </a:accent4>
      <a:accent5>
        <a:srgbClr val="669A8C"/>
      </a:accent5>
      <a:accent6>
        <a:srgbClr val="669A8C"/>
      </a:accent6>
      <a:hlink>
        <a:srgbClr val="232222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ECA_Agriculture Victoria_PowerPoint_template.potx" id="{948DB8B9-815E-487D-9E47-C6C3CB67473C}" vid="{E870D2D8-CBE7-4D39-9065-0B04A0AF6D10}"/>
    </a:ext>
  </a:extLst>
</a:theme>
</file>

<file path=ppt/theme/theme2.xml><?xml version="1.0" encoding="utf-8"?>
<a:theme xmlns:a="http://schemas.openxmlformats.org/drawingml/2006/main" name="DEECAAgricultureVictoriaTheme">
  <a:themeElements>
    <a:clrScheme name="DEECA">
      <a:dk1>
        <a:srgbClr val="232222"/>
      </a:dk1>
      <a:lt1>
        <a:sysClr val="window" lastClr="FFFFFF"/>
      </a:lt1>
      <a:dk2>
        <a:srgbClr val="201547"/>
      </a:dk2>
      <a:lt2>
        <a:srgbClr val="CCDDD9"/>
      </a:lt2>
      <a:accent1>
        <a:srgbClr val="00573F"/>
      </a:accent1>
      <a:accent2>
        <a:srgbClr val="DDD4C2"/>
      </a:accent2>
      <a:accent3>
        <a:srgbClr val="00B2A9"/>
      </a:accent3>
      <a:accent4>
        <a:srgbClr val="201547"/>
      </a:accent4>
      <a:accent5>
        <a:srgbClr val="669A8C"/>
      </a:accent5>
      <a:accent6>
        <a:srgbClr val="669A8C"/>
      </a:accent6>
      <a:hlink>
        <a:srgbClr val="232222"/>
      </a:hlink>
      <a:folHlink>
        <a:srgbClr val="800080"/>
      </a:folHlink>
    </a:clrScheme>
    <a:fontScheme name="Vi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gVic DEECA PowerPoint template.potx" id="{BC6EF6D3-6E18-439C-8111-80790DF32026}" vid="{3FE06524-E25D-4DE1-BC39-13DCBC803DC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gVic">
    <a:dk1>
      <a:sysClr val="windowText" lastClr="000000"/>
    </a:dk1>
    <a:lt1>
      <a:sysClr val="window" lastClr="FFFFFF"/>
    </a:lt1>
    <a:dk2>
      <a:srgbClr val="53565A"/>
    </a:dk2>
    <a:lt2>
      <a:srgbClr val="E7E6E6"/>
    </a:lt2>
    <a:accent1>
      <a:srgbClr val="00573F"/>
    </a:accent1>
    <a:accent2>
      <a:srgbClr val="003A28"/>
    </a:accent2>
    <a:accent3>
      <a:srgbClr val="DDD4C2"/>
    </a:accent3>
    <a:accent4>
      <a:srgbClr val="FF9E1B"/>
    </a:accent4>
    <a:accent5>
      <a:srgbClr val="0063A5"/>
    </a:accent5>
    <a:accent6>
      <a:srgbClr val="87189D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ittee Transcript Document" ma:contentTypeID="0x010100A6113086DC73B842B7D060591F1D1F2D020200C0720D9A5485ED45ADC2FF5EDE309FA7" ma:contentTypeVersion="36" ma:contentTypeDescription="Create a new document." ma:contentTypeScope="" ma:versionID="e52877d7feab36bfeddb7f8cc9f5d553">
  <xsd:schema xmlns:xsd="http://www.w3.org/2001/XMLSchema" xmlns:xs="http://www.w3.org/2001/XMLSchema" xmlns:p="http://schemas.microsoft.com/office/2006/metadata/properties" xmlns:ns2="46c61757-ad04-49d5-a16a-4020ae46aeb3" xmlns:ns3="c35bed46-8fc3-45b8-8dd6-aacfd9839516" targetNamespace="http://schemas.microsoft.com/office/2006/metadata/properties" ma:root="true" ma:fieldsID="5fb501309d8927c6d13cd514116a9ed7" ns2:_="" ns3:_="">
    <xsd:import namespace="46c61757-ad04-49d5-a16a-4020ae46aeb3"/>
    <xsd:import namespace="c35bed46-8fc3-45b8-8dd6-aacfd9839516"/>
    <xsd:element name="properties">
      <xsd:complexType>
        <xsd:sequence>
          <xsd:element name="documentManagement">
            <xsd:complexType>
              <xsd:all>
                <xsd:element ref="ns2:Business_x005f_x0020_Identifier" minOccurs="0"/>
                <xsd:element ref="ns2:m3eeb9610e9c4640880ac1fecc69d01a" minOccurs="0"/>
                <xsd:element ref="ns2:TaxCatchAll" minOccurs="0"/>
                <xsd:element ref="ns2:TaxCatchAllLabel" minOccurs="0"/>
                <xsd:element ref="ns2:Committee_x0020_Start_x0020_Date" minOccurs="0"/>
                <xsd:element ref="ns2:Committee_x0020_End_x0020_Date" minOccurs="0"/>
                <xsd:element ref="ns2:DocumentKey" minOccurs="0"/>
                <xsd:element ref="ns2:PublishStatus" minOccurs="0"/>
                <xsd:element ref="ns2:Committee_x0020_Inquiry_x0020_Start_x0020_Date" minOccurs="0"/>
                <xsd:element ref="ns2:Committee_x0020_Inquiry_x0020_End_x0020_Date" minOccurs="0"/>
                <xsd:element ref="ns3:MemberTaxHTField0" minOccurs="0"/>
                <xsd:element ref="ns2:Witness_x005f_x0020_Id" minOccurs="0"/>
                <xsd:element ref="ns2:g6a0eebaf0724e87b07e787b0a6687af" minOccurs="0"/>
                <xsd:element ref="ns2:a559cadfb9a242f5b73f63650095a147" minOccurs="0"/>
                <xsd:element ref="ns2:pf0be3ffd4e84049b08b651cf27bfd3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1757-ad04-49d5-a16a-4020ae46aeb3" elementFormDefault="qualified">
    <xsd:import namespace="http://schemas.microsoft.com/office/2006/documentManagement/types"/>
    <xsd:import namespace="http://schemas.microsoft.com/office/infopath/2007/PartnerControls"/>
    <xsd:element name="Business_x005f_x0020_Identifier" ma:index="8" nillable="true" ma:displayName="Business Identifier" ma:indexed="true" ma:internalName="Business_x0020_Identifier" ma:readOnly="false">
      <xsd:simpleType>
        <xsd:restriction base="dms:Text"/>
      </xsd:simpleType>
    </xsd:element>
    <xsd:element name="m3eeb9610e9c4640880ac1fecc69d01a" ma:index="9" nillable="true" ma:taxonomy="true" ma:internalName="m3eeb9610e9c4640880ac1fecc69d01a" ma:taxonomyFieldName="House" ma:displayName="House" ma:indexed="true" ma:fieldId="{63eeb961-0e9c-4640-880a-c1fecc69d01a}" ma:sspId="64323c1c-cbf1-4b15-a593-91e189a21d22" ma:termSetId="57944e1a-04b1-4712-99d3-3d76444853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84609796-0e07-4ed4-af15-6fdaafe780e0}" ma:internalName="TaxCatchAll" ma:showField="CatchAllData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4609796-0e07-4ed4-af15-6fdaafe780e0}" ma:internalName="TaxCatchAllLabel" ma:readOnly="true" ma:showField="CatchAllDataLabel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mittee_x0020_Start_x0020_Date" ma:index="13" nillable="true" ma:displayName="Committee Start Date" ma:format="DateOnly" ma:indexed="true" ma:internalName="Committee_x0020_Start_x0020_Date">
      <xsd:simpleType>
        <xsd:restriction base="dms:DateTime"/>
      </xsd:simpleType>
    </xsd:element>
    <xsd:element name="Committee_x0020_End_x0020_Date" ma:index="14" nillable="true" ma:displayName="Committee End Date" ma:format="DateOnly" ma:indexed="true" ma:internalName="Committee_x0020_End_x0020_Date">
      <xsd:simpleType>
        <xsd:restriction base="dms:DateTime"/>
      </xsd:simpleType>
    </xsd:element>
    <xsd:element name="DocumentKey" ma:index="15" nillable="true" ma:displayName="Document Key" ma:indexed="true" ma:internalName="DocumentKey">
      <xsd:simpleType>
        <xsd:restriction base="dms:Choice">
          <xsd:enumeration value="thumbnail"/>
          <xsd:enumeration value="photo"/>
          <xsd:enumeration value="attachment"/>
          <xsd:enumeration value="inaugural-speech"/>
          <xsd:enumeration value="digests"/>
          <xsd:enumeration value="minute-extracts"/>
          <xsd:enumeration value="introductory-document"/>
          <xsd:enumeration value="resolution-document"/>
          <xsd:enumeration value="terms-of-reference"/>
          <xsd:enumeration value="submissions"/>
          <xsd:enumeration value="transcripts"/>
          <xsd:enumeration value="schedule"/>
          <xsd:enumeration value="witness-transcripts"/>
          <xsd:enumeration value="reports-and-gov-responses"/>
          <xsd:enumeration value="other-documents"/>
          <xsd:enumeration value="attachments"/>
          <xsd:enumeration value="proof"/>
          <xsd:enumeration value="revised"/>
          <xsd:enumeration value="corrected"/>
          <xsd:enumeration value="question"/>
          <xsd:enumeration value="answer"/>
          <xsd:enumeration value="tabled-document"/>
          <xsd:enumeration value="not-tabled-document-la"/>
          <xsd:enumeration value="not-tabled-document-lc"/>
          <xsd:enumeration value="not-tabled-document-dispute"/>
          <xsd:enumeration value="petition-response"/>
        </xsd:restriction>
      </xsd:simpleType>
    </xsd:element>
    <xsd:element name="PublishStatus" ma:index="16" nillable="true" ma:displayName="Publish Status" ma:internalName="PublishStatus">
      <xsd:simpleType>
        <xsd:restriction base="dms:Choice">
          <xsd:enumeration value="Draft"/>
          <xsd:enumeration value="Published"/>
        </xsd:restriction>
      </xsd:simpleType>
    </xsd:element>
    <xsd:element name="Committee_x0020_Inquiry_x0020_Start_x0020_Date" ma:index="17" nillable="true" ma:displayName="Committee Inquiry Start Date" ma:format="DateOnly" ma:indexed="true" ma:internalName="Committee_x0020_Inquiry_x0020_Start_x0020_Date">
      <xsd:simpleType>
        <xsd:restriction base="dms:DateTime"/>
      </xsd:simpleType>
    </xsd:element>
    <xsd:element name="Committee_x0020_Inquiry_x0020_End_x0020_Date" ma:index="18" nillable="true" ma:displayName="Committee Inquiry End Date" ma:format="DateOnly" ma:indexed="true" ma:internalName="Committee_x0020_Inquiry_x0020_End_x0020_Date">
      <xsd:simpleType>
        <xsd:restriction base="dms:DateTime"/>
      </xsd:simpleType>
    </xsd:element>
    <xsd:element name="Witness_x005f_x0020_Id" ma:index="21" nillable="true" ma:displayName="Witness Id" ma:internalName="Witness_x0020_Id">
      <xsd:simpleType>
        <xsd:restriction base="dms:Text"/>
      </xsd:simpleType>
    </xsd:element>
    <xsd:element name="g6a0eebaf0724e87b07e787b0a6687af" ma:index="22" nillable="true" ma:taxonomy="true" ma:internalName="g6a0eebaf0724e87b07e787b0a6687af" ma:taxonomyFieldName="Committee" ma:displayName="Committee" ma:indexed="true" ma:fieldId="{06a0eeba-f072-4e87-b07e-787b0a6687af}" ma:sspId="64323c1c-cbf1-4b15-a593-91e189a21d22" ma:termSetId="b4046d15-f576-48c6-ad5e-8cba09d6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59cadfb9a242f5b73f63650095a147" ma:index="24" nillable="true" ma:taxonomy="true" ma:internalName="a559cadfb9a242f5b73f63650095a147" ma:taxonomyFieldName="Committee_x0020_Type" ma:displayName="Committee Type" ma:indexed="true" ma:fieldId="{a559cadf-b9a2-42f5-b73f-63650095a147}" ma:sspId="64323c1c-cbf1-4b15-a593-91e189a21d22" ma:termSetId="09e68001-ef80-4fd0-87ea-36e067212e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0be3ffd4e84049b08b651cf27bfd30" ma:index="26" nillable="true" ma:taxonomy="true" ma:internalName="pf0be3ffd4e84049b08b651cf27bfd30" ma:taxonomyFieldName="Committee_x0020_Inquiry" ma:displayName="Committee Inquiry" ma:indexed="true" ma:fieldId="{9f0be3ff-d4e8-4049-b08b-651cf27bfd30}" ma:sspId="64323c1c-cbf1-4b15-a593-91e189a21d22" ma:termSetId="fd240bf8-7a44-4aff-9475-1a702056b2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bed46-8fc3-45b8-8dd6-aacfd9839516" elementFormDefault="qualified">
    <xsd:import namespace="http://schemas.microsoft.com/office/2006/documentManagement/types"/>
    <xsd:import namespace="http://schemas.microsoft.com/office/infopath/2007/PartnerControls"/>
    <xsd:element name="MemberTaxHTField0" ma:index="19" nillable="true" ma:taxonomy="true" ma:internalName="MemberTaxHTField0" ma:taxonomyFieldName="Hansard_x0020_Member" ma:displayName="Member" ma:default="" ma:fieldId="{c9fb69e6-177b-49ec-8627-96a823362ebd}" ma:taxonomyMulti="true" ma:sspId="64323c1c-cbf1-4b15-a593-91e189a21d22" ma:termSetId="5f9a1aad-f9d3-47b9-8812-cebc1c537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c61757-ad04-49d5-a16a-4020ae46aeb3">
      <Value>82</Value>
      <Value>162</Value>
      <Value>2</Value>
      <Value>1</Value>
    </TaxCatchAll>
    <Business_x005f_x0020_Identifier xmlns="46c61757-ad04-49d5-a16a-4020ae46aeb3">6999</Business_x005f_x0020_Identifier>
    <MemberTaxHTField0 xmlns="c35bed46-8fc3-45b8-8dd6-aacfd9839516">
      <Terms xmlns="http://schemas.microsoft.com/office/infopath/2007/PartnerControls"/>
    </MemberTaxHTField0>
    <Witness_x005f_x0020_Id xmlns="46c61757-ad04-49d5-a16a-4020ae46aeb3">7263,7347,7348</Witness_x005f_x0020_Id>
    <Committee_x0020_Start_x0020_Date xmlns="46c61757-ad04-49d5-a16a-4020ae46aeb3">2011-02-08T00:00:00+00:00</Committee_x0020_Start_x0020_Date>
    <PublishStatus xmlns="46c61757-ad04-49d5-a16a-4020ae46aeb3">Published</PublishStatus>
    <Committee_x0020_End_x0020_Date xmlns="46c61757-ad04-49d5-a16a-4020ae46aeb3" xsi:nil="true"/>
    <a559cadfb9a242f5b73f63650095a147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Standing</TermName>
          <TermId xmlns="http://schemas.microsoft.com/office/infopath/2007/PartnerControls">c6eac104-10be-430c-9143-8ced1c7c473c</TermId>
        </TermInfo>
      </Terms>
    </a559cadfb9a242f5b73f63650095a147>
    <g6a0eebaf0724e87b07e787b0a6687af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 Economy and Infrastructure Committee</TermName>
          <TermId xmlns="http://schemas.microsoft.com/office/infopath/2007/PartnerControls">62419f19-3c23-4e2a-baa8-0f4fd31bac70</TermId>
        </TermInfo>
      </Terms>
    </g6a0eebaf0724e87b07e787b0a6687af>
    <m3eeb9610e9c4640880ac1fecc69d01a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</TermName>
          <TermId xmlns="http://schemas.microsoft.com/office/infopath/2007/PartnerControls">6c85d7f4-b2da-4436-92e1-7df20d4cb55e</TermId>
        </TermInfo>
      </Terms>
    </m3eeb9610e9c4640880ac1fecc69d01a>
    <Committee_x0020_Inquiry_x0020_Start_x0020_Date xmlns="46c61757-ad04-49d5-a16a-4020ae46aeb3">2023-05-31T00:00:00+00:00</Committee_x0020_Inquiry_x0020_Start_x0020_Date>
    <Committee_x0020_Inquiry_x0020_End_x0020_Date xmlns="46c61757-ad04-49d5-a16a-4020ae46aeb3">2023-11-30T00:00:00+00:00</Committee_x0020_Inquiry_x0020_End_x0020_Date>
    <pf0be3ffd4e84049b08b651cf27bfd30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Inquiry into the industrial hemp industry in Victoria</TermName>
          <TermId xmlns="http://schemas.microsoft.com/office/infopath/2007/PartnerControls">81e5dc7a-6a21-4bd2-944b-dfdc134f3034</TermId>
        </TermInfo>
      </Terms>
    </pf0be3ffd4e84049b08b651cf27bfd30>
    <DocumentKey xmlns="46c61757-ad04-49d5-a16a-4020ae46aeb3">witness-transcripts</DocumentKey>
    <_dlc_DocId xmlns="c35bed46-8fc3-45b8-8dd6-aacfd9839516">HKNRK37FCK6T-1016873845-4227</_dlc_DocId>
    <_dlc_DocIdUrl xmlns="c35bed46-8fc3-45b8-8dd6-aacfd9839516">
      <Url>https://pims-docs.parliament.vic.gov.au/lcdocs/_layouts/15/DocIdRedir.aspx?ID=HKNRK37FCK6T-1016873845-4227</Url>
      <Description>HKNRK37FCK6T-1016873845-4227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64323c1c-cbf1-4b15-a593-91e189a21d22" ContentTypeId="0x010100A6113086DC73B842B7D060591F1D1F2D0202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702956B-6420-4E1C-A5F5-9035498F01B3}"/>
</file>

<file path=customXml/itemProps2.xml><?xml version="1.0" encoding="utf-8"?>
<ds:datastoreItem xmlns:ds="http://schemas.openxmlformats.org/officeDocument/2006/customXml" ds:itemID="{FE06AD1D-AB7F-4622-9B47-42094072125B}">
  <ds:schemaRefs>
    <ds:schemaRef ds:uri="1970f3ff-c7c3-4b73-8f0c-0bc260d159f3"/>
    <ds:schemaRef ds:uri="49c9612e-17c2-464c-97bf-8fe5922c55bc"/>
    <ds:schemaRef ds:uri="aa01596b-1704-444a-8c5b-4ad88b3dccd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604978d-ddeb-43c0-8c04-74fdbfaab4ea"/>
    <ds:schemaRef ds:uri="5348789c-97b5-462e-9678-df981314226e"/>
    <ds:schemaRef ds:uri="72567383-1e26-4692-bdad-5f5be69e1590"/>
  </ds:schemaRefs>
</ds:datastoreItem>
</file>

<file path=customXml/itemProps3.xml><?xml version="1.0" encoding="utf-8"?>
<ds:datastoreItem xmlns:ds="http://schemas.openxmlformats.org/officeDocument/2006/customXml" ds:itemID="{EEF63C2D-3F6C-4344-9B21-4F0527F33EE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8BB43A7-A841-44E1-B86C-1CB8DBB237AB}"/>
</file>

<file path=customXml/itemProps5.xml><?xml version="1.0" encoding="utf-8"?>
<ds:datastoreItem xmlns:ds="http://schemas.openxmlformats.org/officeDocument/2006/customXml" ds:itemID="{1538B3C2-F4CE-48AA-A524-654B105C6626}"/>
</file>

<file path=docProps/app.xml><?xml version="1.0" encoding="utf-8"?>
<Properties xmlns="http://schemas.openxmlformats.org/officeDocument/2006/extended-properties" xmlns:vt="http://schemas.openxmlformats.org/officeDocument/2006/docPropsVTypes">
  <Template>DEECA_Agriculture Victoria_PowerPoint_template (2)</Template>
  <TotalTime>280</TotalTime>
  <Words>608</Words>
  <Application>Microsoft Office PowerPoint</Application>
  <PresentationFormat>Widescreen</PresentationFormat>
  <Paragraphs>82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VIC</vt:lpstr>
      <vt:lpstr>VIC SemiBold</vt:lpstr>
      <vt:lpstr>DEECAAgricultureVictoriaTheme</vt:lpstr>
      <vt:lpstr>DEECAAgricultureVictoriaTheme</vt:lpstr>
      <vt:lpstr>Document</vt:lpstr>
      <vt:lpstr>Industrial hemp in Victoria</vt:lpstr>
      <vt:lpstr>PowerPoint Presentation</vt:lpstr>
      <vt:lpstr>Agriculture Victoria: Overview</vt:lpstr>
      <vt:lpstr>Legislative framework for industrial hemp cultivation</vt:lpstr>
      <vt:lpstr>Industrial hemp authorities</vt:lpstr>
      <vt:lpstr>Legislation is similar across Australia</vt:lpstr>
      <vt:lpstr>Victorian industrial hemp industry </vt:lpstr>
      <vt:lpstr>Research </vt:lpstr>
      <vt:lpstr>Industrial Hemp Taskforce </vt:lpstr>
      <vt:lpstr>Contacts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DEECA PowerPoint template tips</dc:title>
  <dc:creator>Nick E Harris (DEECA)</dc:creator>
  <cp:lastModifiedBy>Ben Huf</cp:lastModifiedBy>
  <cp:revision>2</cp:revision>
  <dcterms:created xsi:type="dcterms:W3CDTF">2023-08-29T06:46:32Z</dcterms:created>
  <dcterms:modified xsi:type="dcterms:W3CDTF">2023-09-11T05:07:04Z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0x010100A6113086DC73B842B7D060591F1D1F2D020200C0720D9A5485ED45ADC2FF5EDE309FA7</vt:lpwstr>
  </property>
  <property fmtid="{D5CDD505-2E9C-101B-9397-08002B2CF9AE}" pid="3" name="Agency">
    <vt:lpwstr>1;#Department of Environment, Land, Water and Planning|607a3f87-1228-4cd9-82a5-076aa8776274</vt:lpwstr>
  </property>
  <property fmtid="{D5CDD505-2E9C-101B-9397-08002B2CF9AE}" pid="4" name="Dissemination Limiting Marker">
    <vt:lpwstr>2;#FOUO|955eb6fc-b35a-4808-8aa5-31e514fa3f26</vt:lpwstr>
  </property>
  <property fmtid="{D5CDD505-2E9C-101B-9397-08002B2CF9AE}" pid="5" name="Security Classification">
    <vt:lpwstr>3;#Unclassified|7fa379f4-4aba-4692-ab80-7d39d3a23cf4</vt:lpwstr>
  </property>
  <property fmtid="{D5CDD505-2E9C-101B-9397-08002B2CF9AE}" pid="6" name="Section">
    <vt:lpwstr/>
  </property>
  <property fmtid="{D5CDD505-2E9C-101B-9397-08002B2CF9AE}" pid="7" name="Sub-Section">
    <vt:lpwstr/>
  </property>
  <property fmtid="{D5CDD505-2E9C-101B-9397-08002B2CF9AE}" pid="8" name="Branch">
    <vt:lpwstr/>
  </property>
  <property fmtid="{D5CDD505-2E9C-101B-9397-08002B2CF9AE}" pid="9" name="Division">
    <vt:lpwstr>73;#All|8270565e-a836-42c0-aa61-1ac7b0ff14aa</vt:lpwstr>
  </property>
  <property fmtid="{D5CDD505-2E9C-101B-9397-08002B2CF9AE}" pid="10" name="Template Type">
    <vt:lpwstr/>
  </property>
  <property fmtid="{D5CDD505-2E9C-101B-9397-08002B2CF9AE}" pid="11" name="Group1">
    <vt:lpwstr/>
  </property>
  <property fmtid="{D5CDD505-2E9C-101B-9397-08002B2CF9AE}" pid="12" name="_docset_NoMedatataSyncRequired">
    <vt:lpwstr>False</vt:lpwstr>
  </property>
  <property fmtid="{D5CDD505-2E9C-101B-9397-08002B2CF9AE}" pid="13" name="MSIP_Label_4257e2ab-f512-40e2-9c9a-c64247360765_Enabled">
    <vt:lpwstr>true</vt:lpwstr>
  </property>
  <property fmtid="{D5CDD505-2E9C-101B-9397-08002B2CF9AE}" pid="14" name="MSIP_Label_4257e2ab-f512-40e2-9c9a-c64247360765_SetDate">
    <vt:lpwstr>2023-05-03T00:56:07Z</vt:lpwstr>
  </property>
  <property fmtid="{D5CDD505-2E9C-101B-9397-08002B2CF9AE}" pid="15" name="MSIP_Label_4257e2ab-f512-40e2-9c9a-c64247360765_Method">
    <vt:lpwstr>Privileged</vt:lpwstr>
  </property>
  <property fmtid="{D5CDD505-2E9C-101B-9397-08002B2CF9AE}" pid="16" name="MSIP_Label_4257e2ab-f512-40e2-9c9a-c64247360765_Name">
    <vt:lpwstr>OFFICIAL</vt:lpwstr>
  </property>
  <property fmtid="{D5CDD505-2E9C-101B-9397-08002B2CF9AE}" pid="17" name="MSIP_Label_4257e2ab-f512-40e2-9c9a-c64247360765_SiteId">
    <vt:lpwstr>e8bdd6f7-fc18-4e48-a554-7f547927223b</vt:lpwstr>
  </property>
  <property fmtid="{D5CDD505-2E9C-101B-9397-08002B2CF9AE}" pid="18" name="MSIP_Label_4257e2ab-f512-40e2-9c9a-c64247360765_ActionId">
    <vt:lpwstr>51bb2c98-0917-4e32-b2a1-fd7eb82cf939</vt:lpwstr>
  </property>
  <property fmtid="{D5CDD505-2E9C-101B-9397-08002B2CF9AE}" pid="19" name="MSIP_Label_4257e2ab-f512-40e2-9c9a-c64247360765_ContentBits">
    <vt:lpwstr>2</vt:lpwstr>
  </property>
  <property fmtid="{D5CDD505-2E9C-101B-9397-08002B2CF9AE}" pid="20" name="MediaServiceImageTags">
    <vt:lpwstr/>
  </property>
  <property fmtid="{D5CDD505-2E9C-101B-9397-08002B2CF9AE}" pid="21" name="DEDJTRSection">
    <vt:lpwstr/>
  </property>
  <property fmtid="{D5CDD505-2E9C-101B-9397-08002B2CF9AE}" pid="22" name="DEDJTRGroup">
    <vt:lpwstr>3;#Employment Investment and Trade|55ce1999-68b6-4f37-bdce-009ad410cd2a</vt:lpwstr>
  </property>
  <property fmtid="{D5CDD505-2E9C-101B-9397-08002B2CF9AE}" pid="23" name="DEDJTRSecurityClassification">
    <vt:lpwstr/>
  </property>
  <property fmtid="{D5CDD505-2E9C-101B-9397-08002B2CF9AE}" pid="24" name="DEDJTRDivision">
    <vt:lpwstr>4;#Agriculture Victoria|aa595c92-527f-46eb-8130-f23c3634d9e6</vt:lpwstr>
  </property>
  <property fmtid="{D5CDD505-2E9C-101B-9397-08002B2CF9AE}" pid="25" name="DEDJTRBranch">
    <vt:lpwstr/>
  </property>
  <property fmtid="{D5CDD505-2E9C-101B-9397-08002B2CF9AE}" pid="26" name="MSIP_Label_d00a4df9-c942-4b09-b23a-6c1023f6de27_Enabled">
    <vt:lpwstr>true</vt:lpwstr>
  </property>
  <property fmtid="{D5CDD505-2E9C-101B-9397-08002B2CF9AE}" pid="27" name="MSIP_Label_d00a4df9-c942-4b09-b23a-6c1023f6de27_SetDate">
    <vt:lpwstr>2023-09-09T03:34:54Z</vt:lpwstr>
  </property>
  <property fmtid="{D5CDD505-2E9C-101B-9397-08002B2CF9AE}" pid="28" name="MSIP_Label_d00a4df9-c942-4b09-b23a-6c1023f6de27_Method">
    <vt:lpwstr>Privileged</vt:lpwstr>
  </property>
  <property fmtid="{D5CDD505-2E9C-101B-9397-08002B2CF9AE}" pid="29" name="MSIP_Label_d00a4df9-c942-4b09-b23a-6c1023f6de27_Name">
    <vt:lpwstr>Official (DJPR)</vt:lpwstr>
  </property>
  <property fmtid="{D5CDD505-2E9C-101B-9397-08002B2CF9AE}" pid="30" name="MSIP_Label_d00a4df9-c942-4b09-b23a-6c1023f6de27_SiteId">
    <vt:lpwstr>722ea0be-3e1c-4b11-ad6f-9401d6856e24</vt:lpwstr>
  </property>
  <property fmtid="{D5CDD505-2E9C-101B-9397-08002B2CF9AE}" pid="31" name="MSIP_Label_d00a4df9-c942-4b09-b23a-6c1023f6de27_ActionId">
    <vt:lpwstr>b6bb6c57-5b12-4e36-8740-4f1fe7421406</vt:lpwstr>
  </property>
  <property fmtid="{D5CDD505-2E9C-101B-9397-08002B2CF9AE}" pid="32" name="MSIP_Label_d00a4df9-c942-4b09-b23a-6c1023f6de27_ContentBits">
    <vt:lpwstr>3</vt:lpwstr>
  </property>
  <property fmtid="{D5CDD505-2E9C-101B-9397-08002B2CF9AE}" pid="33" name="Hansard Member">
    <vt:lpwstr/>
  </property>
  <property fmtid="{D5CDD505-2E9C-101B-9397-08002B2CF9AE}" pid="34" name="Committee Inquiry">
    <vt:lpwstr>162;#Inquiry into the industrial hemp industry in Victoria|81e5dc7a-6a21-4bd2-944b-dfdc134f3034</vt:lpwstr>
  </property>
  <property fmtid="{D5CDD505-2E9C-101B-9397-08002B2CF9AE}" pid="35" name="House">
    <vt:lpwstr>1;#Legislative Council|6c85d7f4-b2da-4436-92e1-7df20d4cb55e</vt:lpwstr>
  </property>
  <property fmtid="{D5CDD505-2E9C-101B-9397-08002B2CF9AE}" pid="36" name="Committee">
    <vt:lpwstr>2;#Legislative Council Economy and Infrastructure Committee|62419f19-3c23-4e2a-baa8-0f4fd31bac70</vt:lpwstr>
  </property>
  <property fmtid="{D5CDD505-2E9C-101B-9397-08002B2CF9AE}" pid="37" name="Committee Type">
    <vt:lpwstr>82;#Standing|c6eac104-10be-430c-9143-8ced1c7c473c</vt:lpwstr>
  </property>
  <property fmtid="{D5CDD505-2E9C-101B-9397-08002B2CF9AE}" pid="38" name="_dlc_DocIdItemGuid">
    <vt:lpwstr>31a855ff-e1ba-470a-829f-1c79f586a6dc</vt:lpwstr>
  </property>
</Properties>
</file>